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5" r:id="rId3"/>
    <p:sldId id="346" r:id="rId4"/>
    <p:sldId id="347" r:id="rId5"/>
    <p:sldId id="348" r:id="rId6"/>
    <p:sldId id="349" r:id="rId7"/>
    <p:sldId id="367" r:id="rId8"/>
    <p:sldId id="350" r:id="rId9"/>
    <p:sldId id="351" r:id="rId10"/>
    <p:sldId id="352" r:id="rId11"/>
    <p:sldId id="353" r:id="rId12"/>
    <p:sldId id="354" r:id="rId13"/>
    <p:sldId id="355" r:id="rId14"/>
    <p:sldId id="356" r:id="rId15"/>
    <p:sldId id="357" r:id="rId16"/>
    <p:sldId id="358" r:id="rId17"/>
    <p:sldId id="359" r:id="rId18"/>
    <p:sldId id="360" r:id="rId19"/>
    <p:sldId id="361" r:id="rId20"/>
    <p:sldId id="362" r:id="rId21"/>
    <p:sldId id="363" r:id="rId22"/>
    <p:sldId id="364" r:id="rId23"/>
    <p:sldId id="365" r:id="rId24"/>
    <p:sldId id="366" r:id="rId25"/>
    <p:sldId id="271" r:id="rId26"/>
    <p:sldId id="272" r:id="rId27"/>
    <p:sldId id="273" r:id="rId28"/>
    <p:sldId id="274" r:id="rId29"/>
    <p:sldId id="275" r:id="rId30"/>
    <p:sldId id="276" r:id="rId31"/>
    <p:sldId id="277" r:id="rId32"/>
    <p:sldId id="278" r:id="rId33"/>
    <p:sldId id="279" r:id="rId34"/>
    <p:sldId id="280" r:id="rId35"/>
    <p:sldId id="342" r:id="rId36"/>
    <p:sldId id="323" r:id="rId37"/>
    <p:sldId id="281" r:id="rId38"/>
    <p:sldId id="324" r:id="rId39"/>
    <p:sldId id="325" r:id="rId40"/>
    <p:sldId id="285" r:id="rId41"/>
    <p:sldId id="287" r:id="rId42"/>
    <p:sldId id="282" r:id="rId43"/>
    <p:sldId id="283" r:id="rId44"/>
    <p:sldId id="284" r:id="rId45"/>
    <p:sldId id="289" r:id="rId46"/>
    <p:sldId id="286" r:id="rId47"/>
    <p:sldId id="288" r:id="rId48"/>
    <p:sldId id="291" r:id="rId49"/>
    <p:sldId id="292" r:id="rId50"/>
    <p:sldId id="338" r:id="rId51"/>
    <p:sldId id="294" r:id="rId52"/>
    <p:sldId id="293" r:id="rId53"/>
    <p:sldId id="343" r:id="rId54"/>
    <p:sldId id="341" r:id="rId55"/>
    <p:sldId id="295" r:id="rId56"/>
    <p:sldId id="337" r:id="rId57"/>
    <p:sldId id="296" r:id="rId58"/>
    <p:sldId id="297" r:id="rId59"/>
    <p:sldId id="334" r:id="rId60"/>
    <p:sldId id="335" r:id="rId61"/>
    <p:sldId id="336" r:id="rId62"/>
    <p:sldId id="298" r:id="rId63"/>
    <p:sldId id="333" r:id="rId64"/>
    <p:sldId id="326" r:id="rId65"/>
    <p:sldId id="344"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0050"/>
    <a:srgbClr val="66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678" autoAdjust="0"/>
    <p:restoredTop sz="94660"/>
  </p:normalViewPr>
  <p:slideViewPr>
    <p:cSldViewPr snapToGrid="0">
      <p:cViewPr varScale="1">
        <p:scale>
          <a:sx n="74" d="100"/>
          <a:sy n="74" d="100"/>
        </p:scale>
        <p:origin x="-288" y="-9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393852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345530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110495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97256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BBF321-3CE3-4DE1-934A-96AD7C4416FE}" type="datetimeFigureOut">
              <a:rPr lang="en-US" smtClean="0"/>
              <a:pPr/>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4147188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BBF321-3CE3-4DE1-934A-96AD7C4416FE}" type="datetimeFigureOut">
              <a:rPr lang="en-US" smtClean="0"/>
              <a:pPr/>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1880354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BBF321-3CE3-4DE1-934A-96AD7C4416FE}" type="datetimeFigureOut">
              <a:rPr lang="en-US" smtClean="0"/>
              <a:pPr/>
              <a:t>7/8/2025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404758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BBF321-3CE3-4DE1-934A-96AD7C4416FE}" type="datetimeFigureOut">
              <a:rPr lang="en-US" smtClean="0"/>
              <a:pPr/>
              <a:t>7/8/2025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117463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BF321-3CE3-4DE1-934A-96AD7C4416FE}" type="datetimeFigureOut">
              <a:rPr lang="en-US" smtClean="0"/>
              <a:pPr/>
              <a:t>7/8/2025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3629739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BF321-3CE3-4DE1-934A-96AD7C4416FE}" type="datetimeFigureOut">
              <a:rPr lang="en-US" smtClean="0"/>
              <a:pPr/>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142134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BF321-3CE3-4DE1-934A-96AD7C4416FE}" type="datetimeFigureOut">
              <a:rPr lang="en-US" smtClean="0"/>
              <a:pPr/>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3927695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00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BF321-3CE3-4DE1-934A-96AD7C4416FE}" type="datetimeFigureOut">
              <a:rPr lang="en-US" smtClean="0"/>
              <a:pPr/>
              <a:t>7/8/2025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D673F-6C83-44AE-8027-739ED2602770}" type="slidenum">
              <a:rPr lang="en-US" smtClean="0"/>
              <a:pPr/>
              <a:t>‹#›</a:t>
            </a:fld>
            <a:endParaRPr lang="en-US"/>
          </a:p>
        </p:txBody>
      </p:sp>
    </p:spTree>
    <p:extLst>
      <p:ext uri="{BB962C8B-B14F-4D97-AF65-F5344CB8AC3E}">
        <p14:creationId xmlns="" xmlns:p14="http://schemas.microsoft.com/office/powerpoint/2010/main" val="2073193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7558" y="331160"/>
            <a:ext cx="9875520" cy="1143000"/>
          </a:xfrm>
          <a:solidFill>
            <a:schemeClr val="tx1"/>
          </a:solidFill>
        </p:spPr>
        <p:style>
          <a:lnRef idx="0">
            <a:schemeClr val="dk1"/>
          </a:lnRef>
          <a:fillRef idx="3">
            <a:schemeClr val="dk1"/>
          </a:fillRef>
          <a:effectRef idx="3">
            <a:schemeClr val="dk1"/>
          </a:effectRef>
          <a:fontRef idx="minor">
            <a:schemeClr val="lt1"/>
          </a:fontRef>
        </p:style>
        <p:txBody>
          <a:bodyPr>
            <a:no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6000" b="1" dirty="0" smtClean="0">
                <a:solidFill>
                  <a:srgbClr val="FFFF00"/>
                </a:solidFill>
              </a:rPr>
              <a:t>Operations Management</a:t>
            </a:r>
            <a:endParaRPr lang="en-US" sz="6000" b="1" dirty="0">
              <a:solidFill>
                <a:srgbClr val="FFFF00"/>
              </a:solidFill>
            </a:endParaRPr>
          </a:p>
        </p:txBody>
      </p:sp>
      <p:sp>
        <p:nvSpPr>
          <p:cNvPr id="4" name="Rectangle 3"/>
          <p:cNvSpPr/>
          <p:nvPr/>
        </p:nvSpPr>
        <p:spPr>
          <a:xfrm>
            <a:off x="4069723" y="3051917"/>
            <a:ext cx="4262907" cy="92443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234900" y="1854558"/>
            <a:ext cx="9879568" cy="3850783"/>
          </a:xfrm>
          <a:noFill/>
        </p:spPr>
        <p:txBody>
          <a:bodyPr>
            <a:normAutofit fontScale="92500" lnSpcReduction="20000"/>
          </a:bodyPr>
          <a:lstStyle/>
          <a:p>
            <a:pPr algn="ctr">
              <a:buNone/>
            </a:pPr>
            <a:endParaRPr lang="en-US" sz="6000" b="1" dirty="0" smtClean="0">
              <a:solidFill>
                <a:srgbClr val="FFFF00"/>
              </a:solidFill>
            </a:endParaRPr>
          </a:p>
          <a:p>
            <a:pPr algn="ctr">
              <a:buNone/>
            </a:pPr>
            <a:endParaRPr lang="en-US" sz="6000" b="1" dirty="0" smtClean="0">
              <a:solidFill>
                <a:srgbClr val="FFFF00"/>
              </a:solidFill>
            </a:endParaRPr>
          </a:p>
          <a:p>
            <a:pPr algn="ctr">
              <a:buNone/>
            </a:pPr>
            <a:r>
              <a:rPr lang="en-US" sz="6000" b="1" dirty="0" err="1" smtClean="0">
                <a:solidFill>
                  <a:srgbClr val="FFFF00"/>
                </a:solidFill>
              </a:rPr>
              <a:t>Antim</a:t>
            </a:r>
            <a:r>
              <a:rPr lang="en-US" sz="6000" b="1" dirty="0" smtClean="0">
                <a:solidFill>
                  <a:srgbClr val="FFFF00"/>
                </a:solidFill>
              </a:rPr>
              <a:t> </a:t>
            </a:r>
            <a:r>
              <a:rPr lang="en-US" sz="6000" b="1" dirty="0" err="1" smtClean="0">
                <a:solidFill>
                  <a:srgbClr val="FFFF00"/>
                </a:solidFill>
              </a:rPr>
              <a:t>Prahar</a:t>
            </a:r>
            <a:r>
              <a:rPr lang="en-US" sz="6000" b="1" dirty="0" smtClean="0">
                <a:solidFill>
                  <a:srgbClr val="FFFF00"/>
                </a:solidFill>
              </a:rPr>
              <a:t> </a:t>
            </a:r>
            <a:endParaRPr lang="en-US" sz="6600" b="1" dirty="0" smtClean="0">
              <a:solidFill>
                <a:srgbClr val="FFFF00"/>
              </a:solidFill>
              <a:latin typeface="Times New Roman" pitchFamily="18" charset="0"/>
              <a:cs typeface="Times New Roman" pitchFamily="18" charset="0"/>
            </a:endParaRPr>
          </a:p>
          <a:p>
            <a:pPr algn="ctr">
              <a:buNone/>
            </a:pPr>
            <a:endParaRPr lang="en-US" b="1" dirty="0" smtClean="0">
              <a:solidFill>
                <a:srgbClr val="FFFF00"/>
              </a:solidFill>
            </a:endParaRPr>
          </a:p>
          <a:p>
            <a:pPr algn="ctr">
              <a:buNone/>
            </a:pPr>
            <a:r>
              <a:rPr lang="en-US" b="1" dirty="0" smtClean="0">
                <a:solidFill>
                  <a:srgbClr val="FFFF00"/>
                </a:solidFill>
              </a:rPr>
              <a:t>By </a:t>
            </a:r>
          </a:p>
          <a:p>
            <a:pPr algn="ctr">
              <a:buNone/>
            </a:pPr>
            <a:r>
              <a:rPr lang="en-US" sz="4200" b="1" dirty="0">
                <a:ln w="3175">
                  <a:noFill/>
                </a:ln>
                <a:solidFill>
                  <a:srgbClr val="FFFF00"/>
                </a:solidFill>
                <a:latin typeface="Arial Rounded MT Bold" panose="020F0704030504030204" pitchFamily="34" charset="0"/>
              </a:rPr>
              <a:t>Dr. </a:t>
            </a:r>
            <a:r>
              <a:rPr lang="en-US" sz="4200" b="1" dirty="0" err="1">
                <a:ln w="3175">
                  <a:noFill/>
                </a:ln>
                <a:solidFill>
                  <a:srgbClr val="FFFF00"/>
                </a:solidFill>
                <a:latin typeface="Arial Rounded MT Bold" panose="020F0704030504030204" pitchFamily="34" charset="0"/>
              </a:rPr>
              <a:t>Anand</a:t>
            </a:r>
            <a:r>
              <a:rPr lang="en-US" sz="4200" b="1" dirty="0">
                <a:ln w="3175">
                  <a:noFill/>
                </a:ln>
                <a:solidFill>
                  <a:srgbClr val="FFFF00"/>
                </a:solidFill>
                <a:latin typeface="Arial Rounded MT Bold" panose="020F0704030504030204" pitchFamily="34" charset="0"/>
              </a:rPr>
              <a:t> </a:t>
            </a:r>
            <a:r>
              <a:rPr lang="en-US" sz="4200" b="1" dirty="0" err="1">
                <a:ln w="3175">
                  <a:noFill/>
                </a:ln>
                <a:solidFill>
                  <a:srgbClr val="FFFF00"/>
                </a:solidFill>
                <a:latin typeface="Arial Rounded MT Bold" panose="020F0704030504030204" pitchFamily="34" charset="0"/>
              </a:rPr>
              <a:t>Vyas</a:t>
            </a:r>
            <a:endParaRPr lang="en-US" sz="4200" b="1" dirty="0">
              <a:ln w="3175">
                <a:noFill/>
              </a:ln>
              <a:solidFill>
                <a:srgbClr val="FFFF00"/>
              </a:solidFill>
              <a:latin typeface="Arial Rounded MT Bold" panose="020F0704030504030204" pitchFamily="34" charset="0"/>
            </a:endParaRPr>
          </a:p>
          <a:p>
            <a:pPr>
              <a:buNone/>
            </a:pPr>
            <a:endParaRPr lang="en-US" b="1" dirty="0" smtClean="0">
              <a:solidFill>
                <a:srgbClr val="FFFF00"/>
              </a:solidFill>
            </a:endParaRPr>
          </a:p>
          <a:p>
            <a:pPr>
              <a:buNone/>
            </a:pPr>
            <a:endParaRPr lang="en-US" b="1" dirty="0">
              <a:solidFill>
                <a:srgbClr val="FFFF00"/>
              </a:solidFill>
            </a:endParaRPr>
          </a:p>
        </p:txBody>
      </p:sp>
      <p:pic>
        <p:nvPicPr>
          <p:cNvPr id="5" name="Picture 4" descr="Final Logo 29 June 202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0350321" y="0"/>
            <a:ext cx="1841679" cy="1841679"/>
          </a:xfrm>
          <a:prstGeom prst="rect">
            <a:avLst/>
          </a:prstGeom>
        </p:spPr>
      </p:pic>
      <p:sp>
        <p:nvSpPr>
          <p:cNvPr id="6" name="Title 1"/>
          <p:cNvSpPr txBox="1">
            <a:spLocks/>
          </p:cNvSpPr>
          <p:nvPr/>
        </p:nvSpPr>
        <p:spPr>
          <a:xfrm>
            <a:off x="8905766" y="3059334"/>
            <a:ext cx="2363248" cy="765691"/>
          </a:xfrm>
          <a:prstGeom prst="rect">
            <a:avLst/>
          </a:prstGeom>
          <a:solidFill>
            <a:schemeClr val="tx1"/>
          </a:solidFill>
        </p:spPr>
        <p:style>
          <a:lnRef idx="0">
            <a:schemeClr val="dk1"/>
          </a:lnRef>
          <a:fillRef idx="3">
            <a:schemeClr val="dk1"/>
          </a:fillRef>
          <a:effectRef idx="3">
            <a:schemeClr val="dk1"/>
          </a:effectRef>
          <a:fontRef idx="minor">
            <a:schemeClr val="lt1"/>
          </a:fontRef>
        </p:style>
        <p:txBody>
          <a:bodyPr vert="horz" lIns="91440" tIns="45720" rIns="91440" bIns="45720" rtlCol="0" anchor="ctr">
            <a:noAutofit/>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6000" b="1" i="0" u="none" strike="noStrike" kern="1200" cap="none" spc="0" normalizeH="0" baseline="0" noProof="0" dirty="0" smtClean="0">
                <a:ln>
                  <a:noFill/>
                </a:ln>
                <a:solidFill>
                  <a:srgbClr val="FFFF00"/>
                </a:solidFill>
                <a:effectLst/>
                <a:uLnTx/>
                <a:uFillTx/>
                <a:latin typeface="+mn-lt"/>
                <a:ea typeface="+mn-ea"/>
                <a:cs typeface="+mn-cs"/>
              </a:rPr>
              <a:t>2025</a:t>
            </a:r>
            <a:endParaRPr kumimoji="0" lang="en-US" sz="6000" b="1" i="0" u="none" strike="noStrike" kern="1200" cap="none" spc="0" normalizeH="0" baseline="0" noProof="0" dirty="0">
              <a:ln>
                <a:noFill/>
              </a:ln>
              <a:solidFill>
                <a:srgbClr val="FFFF00"/>
              </a:solidFill>
              <a:effectLst/>
              <a:uLnTx/>
              <a:uFillTx/>
              <a:latin typeface="+mn-lt"/>
              <a:ea typeface="+mn-ea"/>
              <a:cs typeface="+mn-cs"/>
            </a:endParaRPr>
          </a:p>
        </p:txBody>
      </p:sp>
    </p:spTree>
    <p:extLst>
      <p:ext uri="{BB962C8B-B14F-4D97-AF65-F5344CB8AC3E}">
        <p14:creationId xmlns="" xmlns:p14="http://schemas.microsoft.com/office/powerpoint/2010/main" val="2650938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3. Exponential Smoothing:</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Assigns weights to past data points that decrease exponentially as they go further back in time. A smoothing factor determines how much weight is given to recent data.</a:t>
            </a:r>
          </a:p>
          <a:p>
            <a:pPr algn="just"/>
            <a:r>
              <a:rPr lang="en-US" b="1" dirty="0" smtClean="0">
                <a:solidFill>
                  <a:srgbClr val="FFFF00"/>
                </a:solidFill>
              </a:rPr>
              <a:t>Advantages:</a:t>
            </a:r>
            <a:r>
              <a:rPr lang="en-US" dirty="0" smtClean="0">
                <a:solidFill>
                  <a:srgbClr val="FFFF00"/>
                </a:solidFill>
              </a:rPr>
              <a:t> Provides more flexibility in assigning weights compared to WMA, can effectively capture recent trends.</a:t>
            </a:r>
          </a:p>
          <a:p>
            <a:pPr algn="just"/>
            <a:r>
              <a:rPr lang="en-US" b="1" dirty="0" smtClean="0">
                <a:solidFill>
                  <a:srgbClr val="FFFF00"/>
                </a:solidFill>
              </a:rPr>
              <a:t>Limitations:</a:t>
            </a:r>
            <a:r>
              <a:rPr lang="en-US" dirty="0" smtClean="0">
                <a:solidFill>
                  <a:srgbClr val="FFFF00"/>
                </a:solidFill>
              </a:rPr>
              <a:t> Selecting the optimal smoothing factor can be challenging, may not be suitable for highly seasonal or erratic demand patterns.</a:t>
            </a:r>
          </a:p>
          <a:p>
            <a:pPr algn="just"/>
            <a:endParaRPr lang="en-US" dirty="0" smtClean="0">
              <a:solidFill>
                <a:srgbClr val="FFFF00"/>
              </a:solidFill>
            </a:endParaRP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Choosing the Right Technique:</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lstStyle/>
          <a:p>
            <a:pPr algn="just"/>
            <a:r>
              <a:rPr lang="en-US" dirty="0" smtClean="0">
                <a:solidFill>
                  <a:srgbClr val="FFFF00"/>
                </a:solidFill>
              </a:rPr>
              <a:t>The most suitable forecasting technique depends on factors such as:</a:t>
            </a:r>
          </a:p>
          <a:p>
            <a:pPr algn="just"/>
            <a:r>
              <a:rPr lang="en-US" b="1" dirty="0" smtClean="0">
                <a:solidFill>
                  <a:srgbClr val="FFFF00"/>
                </a:solidFill>
              </a:rPr>
              <a:t>Demand Pattern:</a:t>
            </a:r>
            <a:r>
              <a:rPr lang="en-US" dirty="0" smtClean="0">
                <a:solidFill>
                  <a:srgbClr val="FFFF00"/>
                </a:solidFill>
              </a:rPr>
              <a:t> Is demand seasonal, cyclical, or random?</a:t>
            </a:r>
          </a:p>
          <a:p>
            <a:pPr algn="just"/>
            <a:r>
              <a:rPr lang="en-US" b="1" dirty="0" smtClean="0">
                <a:solidFill>
                  <a:srgbClr val="FFFF00"/>
                </a:solidFill>
              </a:rPr>
              <a:t>Data Availability:</a:t>
            </a:r>
            <a:r>
              <a:rPr lang="en-US" dirty="0" smtClean="0">
                <a:solidFill>
                  <a:srgbClr val="FFFF00"/>
                </a:solidFill>
              </a:rPr>
              <a:t> How much historical data is available for analysis?</a:t>
            </a:r>
          </a:p>
          <a:p>
            <a:pPr algn="just"/>
            <a:r>
              <a:rPr lang="en-US" b="1" dirty="0" smtClean="0">
                <a:solidFill>
                  <a:srgbClr val="FFFF00"/>
                </a:solidFill>
              </a:rPr>
              <a:t>Forecasting Horizon:</a:t>
            </a:r>
            <a:r>
              <a:rPr lang="en-US" dirty="0" smtClean="0">
                <a:solidFill>
                  <a:srgbClr val="FFFF00"/>
                </a:solidFill>
              </a:rPr>
              <a:t> Are you forecasting for short-term, medium-term, or long-term needs?</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dirty="0" smtClean="0">
                <a:solidFill>
                  <a:srgbClr val="FFFF00"/>
                </a:solidFill>
              </a:rPr>
              <a:t>3 PDCA Cycle and </a:t>
            </a:r>
            <a:r>
              <a:rPr lang="en-US" b="1" dirty="0" smtClean="0">
                <a:solidFill>
                  <a:srgbClr val="FFFF00"/>
                </a:solidFill>
              </a:rPr>
              <a:t>Six Sigma</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fontScale="85000" lnSpcReduction="20000"/>
          </a:bodyPr>
          <a:lstStyle/>
          <a:p>
            <a:pPr algn="just"/>
            <a:r>
              <a:rPr lang="en-US" dirty="0" smtClean="0">
                <a:solidFill>
                  <a:srgbClr val="FFFF00"/>
                </a:solidFill>
              </a:rPr>
              <a:t>The PDCA cycle and Six Sigma are both methodologies used to achieve continuous improvement in processes. However, they serve different purposes and work together effectively:</a:t>
            </a:r>
          </a:p>
          <a:p>
            <a:pPr algn="just"/>
            <a:r>
              <a:rPr lang="en-US" b="1" dirty="0" smtClean="0">
                <a:solidFill>
                  <a:srgbClr val="FFFF00"/>
                </a:solidFill>
              </a:rPr>
              <a:t>PDCA Cycle (Plan-Do-Check-Act):</a:t>
            </a:r>
            <a:endParaRPr lang="en-US" dirty="0" smtClean="0">
              <a:solidFill>
                <a:srgbClr val="FFFF00"/>
              </a:solidFill>
            </a:endParaRPr>
          </a:p>
          <a:p>
            <a:pPr algn="just"/>
            <a:r>
              <a:rPr lang="en-US" b="1" dirty="0" smtClean="0">
                <a:solidFill>
                  <a:srgbClr val="FFFF00"/>
                </a:solidFill>
              </a:rPr>
              <a:t>Purpose:</a:t>
            </a:r>
            <a:r>
              <a:rPr lang="en-US" dirty="0" smtClean="0">
                <a:solidFill>
                  <a:srgbClr val="FFFF00"/>
                </a:solidFill>
              </a:rPr>
              <a:t> A foundational framework for continuous improvement in any process. It provides a structured approach for making changes, testing them, and implementing improvements.</a:t>
            </a:r>
          </a:p>
          <a:p>
            <a:pPr algn="just"/>
            <a:r>
              <a:rPr lang="en-US" b="1" dirty="0" smtClean="0">
                <a:solidFill>
                  <a:srgbClr val="FFFF00"/>
                </a:solidFill>
              </a:rPr>
              <a:t>Stages:</a:t>
            </a:r>
            <a:endParaRPr lang="en-US" dirty="0" smtClean="0">
              <a:solidFill>
                <a:srgbClr val="FFFF00"/>
              </a:solidFill>
            </a:endParaRPr>
          </a:p>
          <a:p>
            <a:pPr lvl="1" algn="just"/>
            <a:r>
              <a:rPr lang="en-US" b="1" dirty="0" smtClean="0">
                <a:solidFill>
                  <a:srgbClr val="FFFF00"/>
                </a:solidFill>
              </a:rPr>
              <a:t>Plan:</a:t>
            </a:r>
            <a:r>
              <a:rPr lang="en-US" dirty="0" smtClean="0">
                <a:solidFill>
                  <a:srgbClr val="FFFF00"/>
                </a:solidFill>
              </a:rPr>
              <a:t> Define the problem or opportunity for improvement. Set clear goals and develop a plan to address them.</a:t>
            </a:r>
          </a:p>
          <a:p>
            <a:pPr lvl="1" algn="just"/>
            <a:r>
              <a:rPr lang="en-US" b="1" dirty="0" smtClean="0">
                <a:solidFill>
                  <a:srgbClr val="FFFF00"/>
                </a:solidFill>
              </a:rPr>
              <a:t>Do:</a:t>
            </a:r>
            <a:r>
              <a:rPr lang="en-US" dirty="0" smtClean="0">
                <a:solidFill>
                  <a:srgbClr val="FFFF00"/>
                </a:solidFill>
              </a:rPr>
              <a:t> Implement the planned changes on a small scale.</a:t>
            </a:r>
          </a:p>
          <a:p>
            <a:pPr lvl="1" algn="just"/>
            <a:r>
              <a:rPr lang="en-US" b="1" dirty="0" smtClean="0">
                <a:solidFill>
                  <a:srgbClr val="FFFF00"/>
                </a:solidFill>
              </a:rPr>
              <a:t>Check:</a:t>
            </a:r>
            <a:r>
              <a:rPr lang="en-US" dirty="0" smtClean="0">
                <a:solidFill>
                  <a:srgbClr val="FFFF00"/>
                </a:solidFill>
              </a:rPr>
              <a:t> Measure the results of the changes and compare them to the goals. Analyze the data to identify any issues or unexpected outcomes.</a:t>
            </a:r>
          </a:p>
          <a:p>
            <a:pPr lvl="1" algn="just"/>
            <a:r>
              <a:rPr lang="en-US" b="1" dirty="0" smtClean="0">
                <a:solidFill>
                  <a:srgbClr val="FFFF00"/>
                </a:solidFill>
              </a:rPr>
              <a:t>Act:</a:t>
            </a:r>
            <a:r>
              <a:rPr lang="en-US" dirty="0" smtClean="0">
                <a:solidFill>
                  <a:srgbClr val="FFFF00"/>
                </a:solidFill>
              </a:rPr>
              <a:t> Based on the findings, standardize successful changes, take corrective actions for unsuccessful changes, and refine the plan for further improvement. The cycle then repeats for continuous improvement.</a:t>
            </a:r>
          </a:p>
          <a:p>
            <a:pPr algn="just"/>
            <a:r>
              <a:rPr lang="en-US" dirty="0" smtClean="0">
                <a:solidFill>
                  <a:srgbClr val="FFFF00"/>
                </a:solidFill>
              </a:rPr>
              <a:t>.</a:t>
            </a:r>
          </a:p>
        </p:txBody>
      </p:sp>
    </p:spTree>
    <p:extLst>
      <p:ext uri="{BB962C8B-B14F-4D97-AF65-F5344CB8AC3E}">
        <p14:creationId xmlns="" xmlns:p14="http://schemas.microsoft.com/office/powerpoint/2010/main" val="820983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PDCA Software: The PDCA Cycle"/>
          <p:cNvPicPr>
            <a:picLocks noChangeAspect="1" noChangeArrowheads="1"/>
          </p:cNvPicPr>
          <p:nvPr/>
        </p:nvPicPr>
        <p:blipFill>
          <a:blip r:embed="rId2">
            <a:lum bright="-30000" contrast="-30000"/>
          </a:blip>
          <a:srcRect/>
          <a:stretch>
            <a:fillRect/>
          </a:stretch>
        </p:blipFill>
        <p:spPr bwMode="auto">
          <a:xfrm>
            <a:off x="3285140" y="350949"/>
            <a:ext cx="5807343" cy="5807343"/>
          </a:xfrm>
          <a:prstGeom prst="rect">
            <a:avLst/>
          </a:prstGeom>
          <a:noFill/>
        </p:spPr>
      </p:pic>
    </p:spTree>
    <p:extLst>
      <p:ext uri="{BB962C8B-B14F-4D97-AF65-F5344CB8AC3E}">
        <p14:creationId xmlns="" xmlns:p14="http://schemas.microsoft.com/office/powerpoint/2010/main" val="820983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Six Sigma:</a:t>
            </a:r>
            <a:endParaRPr lang="en-US" dirty="0">
              <a:solidFill>
                <a:srgbClr val="FFFF00"/>
              </a:solidFill>
            </a:endParaRPr>
          </a:p>
        </p:txBody>
      </p:sp>
      <p:sp>
        <p:nvSpPr>
          <p:cNvPr id="4" name="Content Placeholder 3"/>
          <p:cNvSpPr>
            <a:spLocks noGrp="1"/>
          </p:cNvSpPr>
          <p:nvPr>
            <p:ph idx="1"/>
          </p:nvPr>
        </p:nvSpPr>
        <p:spPr>
          <a:xfrm>
            <a:off x="838200" y="1068946"/>
            <a:ext cx="10515600" cy="5512157"/>
          </a:xfrm>
        </p:spPr>
        <p:txBody>
          <a:bodyPr/>
          <a:lstStyle/>
          <a:p>
            <a:pPr algn="just"/>
            <a:r>
              <a:rPr lang="en-US" b="1" dirty="0" smtClean="0">
                <a:solidFill>
                  <a:srgbClr val="FFFF00"/>
                </a:solidFill>
              </a:rPr>
              <a:t>Purpose:</a:t>
            </a:r>
            <a:r>
              <a:rPr lang="en-US" dirty="0" smtClean="0">
                <a:solidFill>
                  <a:srgbClr val="FFFF00"/>
                </a:solidFill>
              </a:rPr>
              <a:t> A data-driven methodology focused on minimizing defects and process variations to achieve near-perfect quality.</a:t>
            </a:r>
          </a:p>
          <a:p>
            <a:pPr algn="just"/>
            <a:r>
              <a:rPr lang="en-US" b="1" dirty="0" smtClean="0">
                <a:solidFill>
                  <a:srgbClr val="FFFF00"/>
                </a:solidFill>
              </a:rPr>
              <a:t>Approach:</a:t>
            </a:r>
            <a:endParaRPr lang="en-US" dirty="0" smtClean="0">
              <a:solidFill>
                <a:srgbClr val="FFFF00"/>
              </a:solidFill>
            </a:endParaRPr>
          </a:p>
          <a:p>
            <a:pPr lvl="1" algn="just"/>
            <a:r>
              <a:rPr lang="en-US" b="1" dirty="0" smtClean="0">
                <a:solidFill>
                  <a:srgbClr val="FFFF00"/>
                </a:solidFill>
              </a:rPr>
              <a:t>DMAIC:</a:t>
            </a:r>
            <a:r>
              <a:rPr lang="en-US" dirty="0" smtClean="0">
                <a:solidFill>
                  <a:srgbClr val="FFFF00"/>
                </a:solidFill>
              </a:rPr>
              <a:t> Six Sigma follows a five-phase DMAIC process:</a:t>
            </a:r>
          </a:p>
          <a:p>
            <a:pPr lvl="2" algn="just"/>
            <a:r>
              <a:rPr lang="en-US" b="1" dirty="0" smtClean="0">
                <a:solidFill>
                  <a:srgbClr val="FFFF00"/>
                </a:solidFill>
              </a:rPr>
              <a:t>Define:</a:t>
            </a:r>
            <a:r>
              <a:rPr lang="en-US" dirty="0" smtClean="0">
                <a:solidFill>
                  <a:srgbClr val="FFFF00"/>
                </a:solidFill>
              </a:rPr>
              <a:t> Clearly define the problem or opportunity for improvement.</a:t>
            </a:r>
          </a:p>
          <a:p>
            <a:pPr lvl="2" algn="just"/>
            <a:r>
              <a:rPr lang="en-US" b="1" dirty="0" smtClean="0">
                <a:solidFill>
                  <a:srgbClr val="FFFF00"/>
                </a:solidFill>
              </a:rPr>
              <a:t>Measure:</a:t>
            </a:r>
            <a:r>
              <a:rPr lang="en-US" dirty="0" smtClean="0">
                <a:solidFill>
                  <a:srgbClr val="FFFF00"/>
                </a:solidFill>
              </a:rPr>
              <a:t> Collect and analyze data to understand the current process and quantify the problem.</a:t>
            </a:r>
          </a:p>
          <a:p>
            <a:pPr lvl="2" algn="just"/>
            <a:r>
              <a:rPr lang="en-US" b="1" dirty="0" smtClean="0">
                <a:solidFill>
                  <a:srgbClr val="FFFF00"/>
                </a:solidFill>
              </a:rPr>
              <a:t>Analyze:</a:t>
            </a:r>
            <a:r>
              <a:rPr lang="en-US" dirty="0" smtClean="0">
                <a:solidFill>
                  <a:srgbClr val="FFFF00"/>
                </a:solidFill>
              </a:rPr>
              <a:t> Identify the root causes of defects and variations using statistical tools.</a:t>
            </a:r>
          </a:p>
          <a:p>
            <a:pPr lvl="2" algn="just"/>
            <a:r>
              <a:rPr lang="en-US" b="1" dirty="0" smtClean="0">
                <a:solidFill>
                  <a:srgbClr val="FFFF00"/>
                </a:solidFill>
              </a:rPr>
              <a:t>Improve:</a:t>
            </a:r>
            <a:r>
              <a:rPr lang="en-US" dirty="0" smtClean="0">
                <a:solidFill>
                  <a:srgbClr val="FFFF00"/>
                </a:solidFill>
              </a:rPr>
              <a:t> Develop and implement solutions to eliminate root causes and improve the process.</a:t>
            </a:r>
          </a:p>
          <a:p>
            <a:pPr lvl="2" algn="just"/>
            <a:r>
              <a:rPr lang="en-US" b="1" dirty="0" smtClean="0">
                <a:solidFill>
                  <a:srgbClr val="FFFF00"/>
                </a:solidFill>
              </a:rPr>
              <a:t>Control:</a:t>
            </a:r>
            <a:r>
              <a:rPr lang="en-US" dirty="0" smtClean="0">
                <a:solidFill>
                  <a:srgbClr val="FFFF00"/>
                </a:solidFill>
              </a:rPr>
              <a:t> Monitor and measure the improved process to ensure sustained performance and identify opportunities for further improvement</a:t>
            </a:r>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How They Work Together:</a:t>
            </a:r>
            <a:endParaRPr lang="en-US" dirty="0">
              <a:solidFill>
                <a:srgbClr val="FFFF00"/>
              </a:solidFill>
            </a:endParaRPr>
          </a:p>
        </p:txBody>
      </p:sp>
      <p:sp>
        <p:nvSpPr>
          <p:cNvPr id="4" name="Content Placeholder 3"/>
          <p:cNvSpPr>
            <a:spLocks noGrp="1"/>
          </p:cNvSpPr>
          <p:nvPr>
            <p:ph idx="1"/>
          </p:nvPr>
        </p:nvSpPr>
        <p:spPr>
          <a:xfrm>
            <a:off x="838200" y="1197735"/>
            <a:ext cx="10515600" cy="5486400"/>
          </a:xfrm>
        </p:spPr>
        <p:txBody>
          <a:bodyPr>
            <a:normAutofit fontScale="92500" lnSpcReduction="20000"/>
          </a:bodyPr>
          <a:lstStyle/>
          <a:p>
            <a:pPr algn="just"/>
            <a:r>
              <a:rPr lang="en-US" dirty="0" smtClean="0">
                <a:solidFill>
                  <a:srgbClr val="FFFF00"/>
                </a:solidFill>
              </a:rPr>
              <a:t>The PDCA cycle provides the overall framework for continuous improvement, while Six Sigma offers a more specific set of tools and techniques within the "Do" and "Check" phases of the PDCA cycle. Here's how they work in tandem:</a:t>
            </a:r>
          </a:p>
          <a:p>
            <a:pPr algn="just"/>
            <a:r>
              <a:rPr lang="en-US" b="1" dirty="0" smtClean="0">
                <a:solidFill>
                  <a:srgbClr val="FFFF00"/>
                </a:solidFill>
              </a:rPr>
              <a:t>Plan:</a:t>
            </a:r>
            <a:r>
              <a:rPr lang="en-US" dirty="0" smtClean="0">
                <a:solidFill>
                  <a:srgbClr val="FFFF00"/>
                </a:solidFill>
              </a:rPr>
              <a:t> During the planning phase of the PDCA cycle, Six Sigma tools can be used to define the problem, identify root causes, and develop a data-driven plan for improvement.</a:t>
            </a:r>
          </a:p>
          <a:p>
            <a:pPr algn="just"/>
            <a:r>
              <a:rPr lang="en-US" b="1" dirty="0" smtClean="0">
                <a:solidFill>
                  <a:srgbClr val="FFFF00"/>
                </a:solidFill>
              </a:rPr>
              <a:t>Do:</a:t>
            </a:r>
            <a:r>
              <a:rPr lang="en-US" dirty="0" smtClean="0">
                <a:solidFill>
                  <a:srgbClr val="FFFF00"/>
                </a:solidFill>
              </a:rPr>
              <a:t> The pilot implementation of the plan in the PDCA cycle can be guided by Six Sigma tools to ensure the changes are implemented effectively.</a:t>
            </a:r>
          </a:p>
          <a:p>
            <a:pPr algn="just"/>
            <a:r>
              <a:rPr lang="en-US" b="1" dirty="0" smtClean="0">
                <a:solidFill>
                  <a:srgbClr val="FFFF00"/>
                </a:solidFill>
              </a:rPr>
              <a:t>Check:</a:t>
            </a:r>
            <a:r>
              <a:rPr lang="en-US" dirty="0" smtClean="0">
                <a:solidFill>
                  <a:srgbClr val="FFFF00"/>
                </a:solidFill>
              </a:rPr>
              <a:t> During the checking phase, Six Sigma's data analysis techniques help measure the results of the implemented changes and assess their impact on defects and variations.</a:t>
            </a:r>
          </a:p>
          <a:p>
            <a:pPr algn="just"/>
            <a:r>
              <a:rPr lang="en-US" b="1" dirty="0" smtClean="0">
                <a:solidFill>
                  <a:srgbClr val="FFFF00"/>
                </a:solidFill>
              </a:rPr>
              <a:t>Act:</a:t>
            </a:r>
            <a:r>
              <a:rPr lang="en-US" dirty="0" smtClean="0">
                <a:solidFill>
                  <a:srgbClr val="FFFF00"/>
                </a:solidFill>
              </a:rPr>
              <a:t> Based on the combined insights from the PDCA cycle and Six Sigma analysis, the team can decide to standardize successful changes, address any issues, and refine the plan for further improvement in the next PDCA cycle.</a:t>
            </a:r>
          </a:p>
        </p:txBody>
      </p:sp>
    </p:spTree>
    <p:extLst>
      <p:ext uri="{BB962C8B-B14F-4D97-AF65-F5344CB8AC3E}">
        <p14:creationId xmlns="" xmlns:p14="http://schemas.microsoft.com/office/powerpoint/2010/main" val="820983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3"/>
            <a:ext cx="10515600" cy="987155"/>
          </a:xfrm>
          <a:solidFill>
            <a:schemeClr val="tx1"/>
          </a:solidFill>
        </p:spPr>
        <p:txBody>
          <a:bodyPr>
            <a:noAutofit/>
          </a:bodyPr>
          <a:lstStyle/>
          <a:p>
            <a:r>
              <a:rPr lang="en-US" sz="3200" dirty="0" smtClean="0">
                <a:solidFill>
                  <a:srgbClr val="FFFF00"/>
                </a:solidFill>
              </a:rPr>
              <a:t>4 Deming’s 14 Principles, Continuous Improvement (Kaizen)	</a:t>
            </a:r>
            <a:endParaRPr lang="en-US" sz="3200" dirty="0">
              <a:solidFill>
                <a:srgbClr val="FFFF00"/>
              </a:solidFill>
            </a:endParaRPr>
          </a:p>
        </p:txBody>
      </p:sp>
      <p:sp>
        <p:nvSpPr>
          <p:cNvPr id="4" name="Content Placeholder 3"/>
          <p:cNvSpPr>
            <a:spLocks noGrp="1"/>
          </p:cNvSpPr>
          <p:nvPr>
            <p:ph idx="1"/>
          </p:nvPr>
        </p:nvSpPr>
        <p:spPr>
          <a:xfrm>
            <a:off x="838200" y="1584101"/>
            <a:ext cx="10515600" cy="4592862"/>
          </a:xfrm>
        </p:spPr>
        <p:txBody>
          <a:bodyPr>
            <a:normAutofit lnSpcReduction="10000"/>
          </a:bodyPr>
          <a:lstStyle/>
          <a:p>
            <a:pPr algn="just"/>
            <a:r>
              <a:rPr lang="en-US" b="1" dirty="0" smtClean="0">
                <a:solidFill>
                  <a:srgbClr val="FFFF00"/>
                </a:solidFill>
              </a:rPr>
              <a:t>Deming's 14 Points:</a:t>
            </a:r>
            <a:r>
              <a:rPr lang="en-US" dirty="0" smtClean="0">
                <a:solidFill>
                  <a:srgbClr val="FFFF00"/>
                </a:solidFill>
              </a:rPr>
              <a:t> A Philosophy for Excellence</a:t>
            </a:r>
          </a:p>
          <a:p>
            <a:pPr algn="just"/>
            <a:r>
              <a:rPr lang="en-US" dirty="0" smtClean="0">
                <a:solidFill>
                  <a:srgbClr val="FFFF00"/>
                </a:solidFill>
              </a:rPr>
              <a:t>W. Edwards Deming, a renowned quality management expert, developed 14 Points that provide a comprehensive philosophy for achieving long-term business success through continuous improvement. Here are some key principles:</a:t>
            </a:r>
          </a:p>
          <a:p>
            <a:pPr algn="just"/>
            <a:r>
              <a:rPr lang="en-US" b="1" dirty="0" smtClean="0">
                <a:solidFill>
                  <a:srgbClr val="FFFF00"/>
                </a:solidFill>
              </a:rPr>
              <a:t>Focus on the customer:</a:t>
            </a:r>
            <a:r>
              <a:rPr lang="en-US" dirty="0" smtClean="0">
                <a:solidFill>
                  <a:srgbClr val="FFFF00"/>
                </a:solidFill>
              </a:rPr>
              <a:t> Prioritize customer satisfaction and strive to meet or exceed their needs.</a:t>
            </a:r>
          </a:p>
          <a:p>
            <a:pPr algn="just"/>
            <a:r>
              <a:rPr lang="en-US" b="1" dirty="0" smtClean="0">
                <a:solidFill>
                  <a:srgbClr val="FFFF00"/>
                </a:solidFill>
              </a:rPr>
              <a:t>Adopt a new philosophy:</a:t>
            </a:r>
            <a:r>
              <a:rPr lang="en-US" dirty="0" smtClean="0">
                <a:solidFill>
                  <a:srgbClr val="FFFF00"/>
                </a:solidFill>
              </a:rPr>
              <a:t> Embrace continuous improvement as a way of life for the organization.</a:t>
            </a:r>
          </a:p>
          <a:p>
            <a:pPr algn="just"/>
            <a:r>
              <a:rPr lang="en-US" b="1" dirty="0" smtClean="0">
                <a:solidFill>
                  <a:srgbClr val="FFFF00"/>
                </a:solidFill>
              </a:rPr>
              <a:t>Cease dependence on inspection:</a:t>
            </a:r>
            <a:r>
              <a:rPr lang="en-US" dirty="0" smtClean="0">
                <a:solidFill>
                  <a:srgbClr val="FFFF00"/>
                </a:solidFill>
              </a:rPr>
              <a:t> Build quality into the process to prevent defects rather than relying solely on inspection.</a:t>
            </a:r>
          </a:p>
        </p:txBody>
      </p:sp>
    </p:spTree>
    <p:extLst>
      <p:ext uri="{BB962C8B-B14F-4D97-AF65-F5344CB8AC3E}">
        <p14:creationId xmlns="" xmlns:p14="http://schemas.microsoft.com/office/powerpoint/2010/main" val="820983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283335"/>
            <a:ext cx="10515600" cy="6400800"/>
          </a:xfrm>
        </p:spPr>
        <p:txBody>
          <a:bodyPr>
            <a:normAutofit/>
          </a:bodyPr>
          <a:lstStyle/>
          <a:p>
            <a:pPr algn="just"/>
            <a:r>
              <a:rPr lang="en-US" b="1" dirty="0" smtClean="0">
                <a:solidFill>
                  <a:srgbClr val="FFFF00"/>
                </a:solidFill>
              </a:rPr>
              <a:t>Institute training:</a:t>
            </a:r>
            <a:r>
              <a:rPr lang="en-US" dirty="0" smtClean="0">
                <a:solidFill>
                  <a:srgbClr val="FFFF00"/>
                </a:solidFill>
              </a:rPr>
              <a:t> Invest in employee education and training to equip them with the skills necessary for quality improvement.</a:t>
            </a:r>
          </a:p>
          <a:p>
            <a:pPr algn="just"/>
            <a:r>
              <a:rPr lang="en-US" b="1" dirty="0" smtClean="0">
                <a:solidFill>
                  <a:srgbClr val="FFFF00"/>
                </a:solidFill>
              </a:rPr>
              <a:t>Drive out fear:</a:t>
            </a:r>
            <a:r>
              <a:rPr lang="en-US" dirty="0" smtClean="0">
                <a:solidFill>
                  <a:srgbClr val="FFFF00"/>
                </a:solidFill>
              </a:rPr>
              <a:t> Create a work environment where employees feel empowered to participate in improvement initiatives without fear of punishment.</a:t>
            </a:r>
          </a:p>
          <a:p>
            <a:pPr algn="just"/>
            <a:r>
              <a:rPr lang="en-US" b="1" dirty="0" smtClean="0">
                <a:solidFill>
                  <a:srgbClr val="FFFF00"/>
                </a:solidFill>
              </a:rPr>
              <a:t>Break down barriers:</a:t>
            </a:r>
            <a:r>
              <a:rPr lang="en-US" dirty="0" smtClean="0">
                <a:solidFill>
                  <a:srgbClr val="FFFF00"/>
                </a:solidFill>
              </a:rPr>
              <a:t> Encourage collaboration and communication between departments to break down silos and foster teamwork.</a:t>
            </a:r>
          </a:p>
          <a:p>
            <a:pPr algn="just"/>
            <a:r>
              <a:rPr lang="en-US" b="1" dirty="0" smtClean="0">
                <a:solidFill>
                  <a:srgbClr val="FFFF00"/>
                </a:solidFill>
              </a:rPr>
              <a:t>Institute leadership:</a:t>
            </a:r>
            <a:r>
              <a:rPr lang="en-US" dirty="0" smtClean="0">
                <a:solidFill>
                  <a:srgbClr val="FFFF00"/>
                </a:solidFill>
              </a:rPr>
              <a:t> Leaders must champion continuous improvement and create a supportive environment for quality initiatives.</a:t>
            </a:r>
          </a:p>
          <a:p>
            <a:pPr algn="just"/>
            <a:r>
              <a:rPr lang="en-US" b="1" dirty="0" smtClean="0">
                <a:solidFill>
                  <a:srgbClr val="FFFF00"/>
                </a:solidFill>
              </a:rPr>
              <a:t>Eliminate numerical quotas:</a:t>
            </a:r>
            <a:r>
              <a:rPr lang="en-US" dirty="0" smtClean="0">
                <a:solidFill>
                  <a:srgbClr val="FFFF00"/>
                </a:solidFill>
              </a:rPr>
              <a:t> Focus on improving processes rather than just meeting arbitrary production targets.</a:t>
            </a:r>
          </a:p>
          <a:p>
            <a:pPr algn="just"/>
            <a:r>
              <a:rPr lang="en-US" b="1" dirty="0" smtClean="0">
                <a:solidFill>
                  <a:srgbClr val="FFFF00"/>
                </a:solidFill>
              </a:rPr>
              <a:t>Encourage pride in workmanship:</a:t>
            </a:r>
            <a:r>
              <a:rPr lang="en-US" dirty="0" smtClean="0">
                <a:solidFill>
                  <a:srgbClr val="FFFF00"/>
                </a:solidFill>
              </a:rPr>
              <a:t> Empower employees to take ownership of their work and strive for excellence.</a:t>
            </a:r>
          </a:p>
        </p:txBody>
      </p:sp>
    </p:spTree>
    <p:extLst>
      <p:ext uri="{BB962C8B-B14F-4D97-AF65-F5344CB8AC3E}">
        <p14:creationId xmlns="" xmlns:p14="http://schemas.microsoft.com/office/powerpoint/2010/main" val="820983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631065"/>
            <a:ext cx="10515600" cy="5545898"/>
          </a:xfrm>
        </p:spPr>
        <p:txBody>
          <a:bodyPr/>
          <a:lstStyle/>
          <a:p>
            <a:pPr algn="just"/>
            <a:r>
              <a:rPr lang="en-US" b="1" dirty="0" smtClean="0">
                <a:solidFill>
                  <a:srgbClr val="FFFF00"/>
                </a:solidFill>
              </a:rPr>
              <a:t>Promote teamwork:</a:t>
            </a:r>
            <a:r>
              <a:rPr lang="en-US" dirty="0" smtClean="0">
                <a:solidFill>
                  <a:srgbClr val="FFFF00"/>
                </a:solidFill>
              </a:rPr>
              <a:t> Break down barriers between departments and foster collaboration for continuous improvement.</a:t>
            </a:r>
          </a:p>
          <a:p>
            <a:pPr algn="just"/>
            <a:r>
              <a:rPr lang="en-US" b="1" dirty="0" smtClean="0">
                <a:solidFill>
                  <a:srgbClr val="FFFF00"/>
                </a:solidFill>
              </a:rPr>
              <a:t>Continuously improve every process:</a:t>
            </a:r>
            <a:r>
              <a:rPr lang="en-US" dirty="0" smtClean="0">
                <a:solidFill>
                  <a:srgbClr val="FFFF00"/>
                </a:solidFill>
              </a:rPr>
              <a:t> Never settle for the status quo; always seek ways to improve processes and systems.</a:t>
            </a:r>
          </a:p>
          <a:p>
            <a:pPr algn="just"/>
            <a:r>
              <a:rPr lang="en-US" b="1" dirty="0" smtClean="0">
                <a:solidFill>
                  <a:srgbClr val="FFFF00"/>
                </a:solidFill>
              </a:rPr>
              <a:t>Institute innovation:</a:t>
            </a:r>
            <a:r>
              <a:rPr lang="en-US" dirty="0" smtClean="0">
                <a:solidFill>
                  <a:srgbClr val="FFFF00"/>
                </a:solidFill>
              </a:rPr>
              <a:t> Encourage creativity and innovation to develop new and better ways of doing things.</a:t>
            </a:r>
          </a:p>
          <a:p>
            <a:pPr algn="just"/>
            <a:r>
              <a:rPr lang="en-US" b="1" dirty="0" smtClean="0">
                <a:solidFill>
                  <a:srgbClr val="FFFF00"/>
                </a:solidFill>
              </a:rPr>
              <a:t>Cooperate with suppliers:</a:t>
            </a:r>
            <a:r>
              <a:rPr lang="en-US" dirty="0" smtClean="0">
                <a:solidFill>
                  <a:srgbClr val="FFFF00"/>
                </a:solidFill>
              </a:rPr>
              <a:t> Build strong relationships with suppliers based on mutual trust and a shared commitment to quality.</a:t>
            </a:r>
          </a:p>
          <a:p>
            <a:pPr algn="just"/>
            <a:r>
              <a:rPr lang="en-US" b="1" dirty="0" smtClean="0">
                <a:solidFill>
                  <a:srgbClr val="FFFF00"/>
                </a:solidFill>
              </a:rPr>
              <a:t>Put people first:</a:t>
            </a:r>
            <a:r>
              <a:rPr lang="en-US" dirty="0" smtClean="0">
                <a:solidFill>
                  <a:srgbClr val="FFFF00"/>
                </a:solidFill>
              </a:rPr>
              <a:t> Recognize that employees are the most valuable asset and invest in their development and well-being.</a:t>
            </a:r>
          </a:p>
          <a:p>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Kaizen: The Engine of Continuous Improvement</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fontScale="92500" lnSpcReduction="10000"/>
          </a:bodyPr>
          <a:lstStyle/>
          <a:p>
            <a:pPr algn="just"/>
            <a:r>
              <a:rPr lang="en-US" dirty="0" smtClean="0">
                <a:solidFill>
                  <a:srgbClr val="FFFF00"/>
                </a:solidFill>
              </a:rPr>
              <a:t>Kaizen, a Japanese philosophy, translates to "good change" or "continuous improvement." It emphasizes making small, incremental improvements on a daily basis. Here are some core aspects of Kaizen:</a:t>
            </a:r>
          </a:p>
          <a:p>
            <a:pPr algn="just"/>
            <a:r>
              <a:rPr lang="en-US" b="1" dirty="0" smtClean="0">
                <a:solidFill>
                  <a:srgbClr val="FFFF00"/>
                </a:solidFill>
              </a:rPr>
              <a:t>Small, incremental changes:</a:t>
            </a:r>
            <a:r>
              <a:rPr lang="en-US" dirty="0" smtClean="0">
                <a:solidFill>
                  <a:srgbClr val="FFFF00"/>
                </a:solidFill>
              </a:rPr>
              <a:t> Focus on making small, achievable improvements rather than drastic overhauls.</a:t>
            </a:r>
          </a:p>
          <a:p>
            <a:pPr algn="just"/>
            <a:r>
              <a:rPr lang="en-US" b="1" dirty="0" smtClean="0">
                <a:solidFill>
                  <a:srgbClr val="FFFF00"/>
                </a:solidFill>
              </a:rPr>
              <a:t>Everyone participates:</a:t>
            </a:r>
            <a:r>
              <a:rPr lang="en-US" dirty="0" smtClean="0">
                <a:solidFill>
                  <a:srgbClr val="FFFF00"/>
                </a:solidFill>
              </a:rPr>
              <a:t> Encourage everyone in the organization to contribute ideas and suggestions for improvement.</a:t>
            </a:r>
          </a:p>
          <a:p>
            <a:pPr algn="just"/>
            <a:r>
              <a:rPr lang="en-US" b="1" dirty="0" smtClean="0">
                <a:solidFill>
                  <a:srgbClr val="FFFF00"/>
                </a:solidFill>
              </a:rPr>
              <a:t>Data-driven approach:</a:t>
            </a:r>
            <a:r>
              <a:rPr lang="en-US" dirty="0" smtClean="0">
                <a:solidFill>
                  <a:srgbClr val="FFFF00"/>
                </a:solidFill>
              </a:rPr>
              <a:t> Use data and metrics to track progress and identify areas for further improvement.</a:t>
            </a:r>
          </a:p>
          <a:p>
            <a:pPr algn="just"/>
            <a:r>
              <a:rPr lang="en-US" b="1" dirty="0" smtClean="0">
                <a:solidFill>
                  <a:srgbClr val="FFFF00"/>
                </a:solidFill>
              </a:rPr>
              <a:t>Standardization:</a:t>
            </a:r>
            <a:r>
              <a:rPr lang="en-US" dirty="0" smtClean="0">
                <a:solidFill>
                  <a:srgbClr val="FFFF00"/>
                </a:solidFill>
              </a:rPr>
              <a:t> Once an improvement proves successful, standardize it as the new way of doing things.</a:t>
            </a:r>
          </a:p>
          <a:p>
            <a:pPr algn="just"/>
            <a:r>
              <a:rPr lang="en-US" b="1" dirty="0" smtClean="0">
                <a:solidFill>
                  <a:srgbClr val="FFFF00"/>
                </a:solidFill>
              </a:rPr>
              <a:t>Continuous learning:</a:t>
            </a:r>
            <a:r>
              <a:rPr lang="en-US" dirty="0" smtClean="0">
                <a:solidFill>
                  <a:srgbClr val="FFFF00"/>
                </a:solidFill>
              </a:rPr>
              <a:t> Foster a culture of continuous learning where employees are encouraged to develop their skills and knowledge.</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3"/>
            <a:ext cx="10515600" cy="703821"/>
          </a:xfrm>
          <a:solidFill>
            <a:schemeClr val="tx1"/>
          </a:solidFill>
        </p:spPr>
        <p:txBody>
          <a:bodyPr>
            <a:normAutofit/>
          </a:bodyPr>
          <a:lstStyle/>
          <a:p>
            <a:r>
              <a:rPr lang="en-US" sz="3600" dirty="0" smtClean="0">
                <a:solidFill>
                  <a:srgbClr val="FFFF00"/>
                </a:solidFill>
              </a:rPr>
              <a:t>1 Bullwhip Effect in SCM and Push and pull Systems</a:t>
            </a:r>
            <a:endParaRPr lang="en-US" sz="3600" dirty="0">
              <a:solidFill>
                <a:srgbClr val="FFFF00"/>
              </a:solidFill>
            </a:endParaRPr>
          </a:p>
        </p:txBody>
      </p:sp>
      <p:sp>
        <p:nvSpPr>
          <p:cNvPr id="4" name="Content Placeholder 3"/>
          <p:cNvSpPr>
            <a:spLocks noGrp="1"/>
          </p:cNvSpPr>
          <p:nvPr>
            <p:ph idx="1"/>
          </p:nvPr>
        </p:nvSpPr>
        <p:spPr>
          <a:xfrm>
            <a:off x="838200" y="1236372"/>
            <a:ext cx="10515600" cy="4940591"/>
          </a:xfrm>
        </p:spPr>
        <p:txBody>
          <a:bodyPr>
            <a:normAutofit/>
          </a:bodyPr>
          <a:lstStyle/>
          <a:p>
            <a:r>
              <a:rPr lang="en-US" b="1" dirty="0" smtClean="0">
                <a:solidFill>
                  <a:srgbClr val="FFFF00"/>
                </a:solidFill>
              </a:rPr>
              <a:t>The Bullwhip Effect in Supply Chains: A Chain Reaction of Misinformation</a:t>
            </a:r>
          </a:p>
          <a:p>
            <a:pPr algn="just"/>
            <a:r>
              <a:rPr lang="en-US" dirty="0" smtClean="0">
                <a:solidFill>
                  <a:srgbClr val="FFFF00"/>
                </a:solidFill>
              </a:rPr>
              <a:t>The bullwhip effect, a common phenomenon in supply chain management (SCM), refers to the amplification of demand fluctuations as information travels upstream from retailers to manufacturers and raw material suppliers. It's like a game of telephone – a small whisper at the retail end can turn into a distorted shout by the time it reaches the beginning of the supply chain.</a:t>
            </a:r>
          </a:p>
        </p:txBody>
      </p:sp>
    </p:spTree>
    <p:extLst>
      <p:ext uri="{BB962C8B-B14F-4D97-AF65-F5344CB8AC3E}">
        <p14:creationId xmlns="" xmlns:p14="http://schemas.microsoft.com/office/powerpoint/2010/main" val="820983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dirty="0" smtClean="0">
                <a:solidFill>
                  <a:srgbClr val="FFFF00"/>
                </a:solidFill>
              </a:rPr>
              <a:t>5 Juran’s quality trio logy and TQM</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dirty="0" smtClean="0">
                <a:solidFill>
                  <a:srgbClr val="FFFF00"/>
                </a:solidFill>
              </a:rPr>
              <a:t>Joseph M. Juran, another influential quality management expert, proposed the </a:t>
            </a:r>
            <a:r>
              <a:rPr lang="en-US" b="1" dirty="0" smtClean="0">
                <a:solidFill>
                  <a:srgbClr val="FFFF00"/>
                </a:solidFill>
              </a:rPr>
              <a:t>Quality Trilogy</a:t>
            </a:r>
            <a:r>
              <a:rPr lang="en-US" dirty="0" smtClean="0">
                <a:solidFill>
                  <a:srgbClr val="FFFF00"/>
                </a:solidFill>
              </a:rPr>
              <a:t> as a framework for achieving and sustaining quality. When implemented within the broader philosophy of </a:t>
            </a:r>
            <a:r>
              <a:rPr lang="en-US" b="1" dirty="0" smtClean="0">
                <a:solidFill>
                  <a:srgbClr val="FFFF00"/>
                </a:solidFill>
              </a:rPr>
              <a:t>Total Quality Management (TQM)</a:t>
            </a:r>
            <a:r>
              <a:rPr lang="en-US" dirty="0" smtClean="0">
                <a:solidFill>
                  <a:srgbClr val="FFFF00"/>
                </a:solidFill>
              </a:rPr>
              <a:t>, these principles create a powerful foundation for organizational excellence.</a:t>
            </a:r>
          </a:p>
        </p:txBody>
      </p:sp>
    </p:spTree>
    <p:extLst>
      <p:ext uri="{BB962C8B-B14F-4D97-AF65-F5344CB8AC3E}">
        <p14:creationId xmlns="" xmlns:p14="http://schemas.microsoft.com/office/powerpoint/2010/main" val="820983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Juran's Quality Trilogy:</a:t>
            </a:r>
            <a:endParaRPr lang="en-US" dirty="0">
              <a:solidFill>
                <a:srgbClr val="FFFF00"/>
              </a:solidFill>
            </a:endParaRPr>
          </a:p>
        </p:txBody>
      </p:sp>
      <p:sp>
        <p:nvSpPr>
          <p:cNvPr id="4" name="Content Placeholder 3"/>
          <p:cNvSpPr>
            <a:spLocks noGrp="1"/>
          </p:cNvSpPr>
          <p:nvPr>
            <p:ph idx="1"/>
          </p:nvPr>
        </p:nvSpPr>
        <p:spPr>
          <a:xfrm>
            <a:off x="838200" y="1197735"/>
            <a:ext cx="10515600" cy="5254580"/>
          </a:xfrm>
        </p:spPr>
        <p:txBody>
          <a:bodyPr>
            <a:normAutofit fontScale="85000" lnSpcReduction="20000"/>
          </a:bodyPr>
          <a:lstStyle/>
          <a:p>
            <a:pPr algn="just"/>
            <a:r>
              <a:rPr lang="en-US" b="1" dirty="0" smtClean="0">
                <a:solidFill>
                  <a:srgbClr val="FFFF00"/>
                </a:solidFill>
              </a:rPr>
              <a:t>Quality Planning:</a:t>
            </a:r>
            <a:r>
              <a:rPr lang="en-US" dirty="0" smtClean="0">
                <a:solidFill>
                  <a:srgbClr val="FFFF00"/>
                </a:solidFill>
              </a:rPr>
              <a:t> Focuses on proactive measures to prevent defects and ensure quality is designed into products and services. This includes activities like:</a:t>
            </a:r>
          </a:p>
          <a:p>
            <a:pPr lvl="1" algn="just"/>
            <a:r>
              <a:rPr lang="en-US" dirty="0" smtClean="0">
                <a:solidFill>
                  <a:srgbClr val="FFFF00"/>
                </a:solidFill>
              </a:rPr>
              <a:t>Identifying customer needs</a:t>
            </a:r>
          </a:p>
          <a:p>
            <a:pPr lvl="1" algn="just"/>
            <a:r>
              <a:rPr lang="en-US" dirty="0" smtClean="0">
                <a:solidFill>
                  <a:srgbClr val="FFFF00"/>
                </a:solidFill>
              </a:rPr>
              <a:t>Establishing quality standards</a:t>
            </a:r>
          </a:p>
          <a:p>
            <a:pPr lvl="1" algn="just"/>
            <a:r>
              <a:rPr lang="en-US" dirty="0" smtClean="0">
                <a:solidFill>
                  <a:srgbClr val="FFFF00"/>
                </a:solidFill>
              </a:rPr>
              <a:t>Developing quality processes</a:t>
            </a:r>
          </a:p>
          <a:p>
            <a:pPr lvl="1" algn="just"/>
            <a:r>
              <a:rPr lang="en-US" dirty="0" smtClean="0">
                <a:solidFill>
                  <a:srgbClr val="FFFF00"/>
                </a:solidFill>
              </a:rPr>
              <a:t>Implementing preventive maintenance</a:t>
            </a:r>
          </a:p>
          <a:p>
            <a:pPr algn="just"/>
            <a:r>
              <a:rPr lang="en-US" b="1" dirty="0" smtClean="0">
                <a:solidFill>
                  <a:srgbClr val="FFFF00"/>
                </a:solidFill>
              </a:rPr>
              <a:t>Quality Control:</a:t>
            </a:r>
            <a:r>
              <a:rPr lang="en-US" dirty="0" smtClean="0">
                <a:solidFill>
                  <a:srgbClr val="FFFF00"/>
                </a:solidFill>
              </a:rPr>
              <a:t> Emphasizes monitoring and measuring processes to detect and address defects before they reach the customer. This involves:</a:t>
            </a:r>
          </a:p>
          <a:p>
            <a:pPr lvl="1" algn="just"/>
            <a:r>
              <a:rPr lang="en-US" dirty="0" smtClean="0">
                <a:solidFill>
                  <a:srgbClr val="FFFF00"/>
                </a:solidFill>
              </a:rPr>
              <a:t>Data collection and analysis</a:t>
            </a:r>
          </a:p>
          <a:p>
            <a:pPr lvl="1" algn="just"/>
            <a:r>
              <a:rPr lang="en-US" dirty="0" smtClean="0">
                <a:solidFill>
                  <a:srgbClr val="FFFF00"/>
                </a:solidFill>
              </a:rPr>
              <a:t>Statistical process control (SPC) techniques</a:t>
            </a:r>
          </a:p>
          <a:p>
            <a:pPr lvl="1" algn="just"/>
            <a:r>
              <a:rPr lang="en-US" dirty="0" smtClean="0">
                <a:solidFill>
                  <a:srgbClr val="FFFF00"/>
                </a:solidFill>
              </a:rPr>
              <a:t>Inspection and testing procedures</a:t>
            </a:r>
          </a:p>
          <a:p>
            <a:pPr lvl="1" algn="just"/>
            <a:r>
              <a:rPr lang="en-US" dirty="0" smtClean="0">
                <a:solidFill>
                  <a:srgbClr val="FFFF00"/>
                </a:solidFill>
              </a:rPr>
              <a:t>Corrective action for identified problems</a:t>
            </a:r>
          </a:p>
          <a:p>
            <a:pPr algn="just"/>
            <a:r>
              <a:rPr lang="en-US" b="1" dirty="0" smtClean="0">
                <a:solidFill>
                  <a:srgbClr val="FFFF00"/>
                </a:solidFill>
              </a:rPr>
              <a:t>Quality Improvement:</a:t>
            </a:r>
            <a:r>
              <a:rPr lang="en-US" dirty="0" smtClean="0">
                <a:solidFill>
                  <a:srgbClr val="FFFF00"/>
                </a:solidFill>
              </a:rPr>
              <a:t> Focuses on continuous improvement of processes and systems to eliminate defects and reduce waste. This includes:</a:t>
            </a:r>
          </a:p>
          <a:p>
            <a:pPr lvl="1" algn="just"/>
            <a:r>
              <a:rPr lang="en-US" dirty="0" smtClean="0">
                <a:solidFill>
                  <a:srgbClr val="FFFF00"/>
                </a:solidFill>
              </a:rPr>
              <a:t>Identifying opportunities for improvement</a:t>
            </a:r>
          </a:p>
          <a:p>
            <a:pPr lvl="1" algn="just"/>
            <a:r>
              <a:rPr lang="en-US" dirty="0" smtClean="0">
                <a:solidFill>
                  <a:srgbClr val="FFFF00"/>
                </a:solidFill>
              </a:rPr>
              <a:t>Implementing improvement initiatives</a:t>
            </a:r>
          </a:p>
          <a:p>
            <a:pPr lvl="1" algn="just"/>
            <a:r>
              <a:rPr lang="en-US" dirty="0" smtClean="0">
                <a:solidFill>
                  <a:srgbClr val="FFFF00"/>
                </a:solidFill>
              </a:rPr>
              <a:t>Monitoring progress and measuring results</a:t>
            </a:r>
          </a:p>
          <a:p>
            <a:pPr lvl="1" algn="just"/>
            <a:r>
              <a:rPr lang="en-US" dirty="0" smtClean="0">
                <a:solidFill>
                  <a:srgbClr val="FFFF00"/>
                </a:solidFill>
              </a:rPr>
              <a:t>Standardizing successful improvements</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6.JPG"/>
          <p:cNvPicPr>
            <a:picLocks noGrp="1" noChangeAspect="1"/>
          </p:cNvPicPr>
          <p:nvPr>
            <p:ph idx="1"/>
          </p:nvPr>
        </p:nvPicPr>
        <p:blipFill>
          <a:blip r:embed="rId2">
            <a:lum bright="-30000" contrast="-30000"/>
          </a:blip>
          <a:srcRect l="9544" r="10377"/>
          <a:stretch>
            <a:fillRect/>
          </a:stretch>
        </p:blipFill>
        <p:spPr>
          <a:xfrm>
            <a:off x="2910625" y="476239"/>
            <a:ext cx="5486399" cy="5972805"/>
          </a:xfrm>
        </p:spPr>
      </p:pic>
    </p:spTree>
    <p:extLst>
      <p:ext uri="{BB962C8B-B14F-4D97-AF65-F5344CB8AC3E}">
        <p14:creationId xmlns="" xmlns:p14="http://schemas.microsoft.com/office/powerpoint/2010/main" val="820983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TQM: A Holistic Approach to Quality</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fontScale="92500" lnSpcReduction="10000"/>
          </a:bodyPr>
          <a:lstStyle/>
          <a:p>
            <a:pPr algn="just"/>
            <a:r>
              <a:rPr lang="en-US" dirty="0" smtClean="0">
                <a:solidFill>
                  <a:srgbClr val="FFFF00"/>
                </a:solidFill>
              </a:rPr>
              <a:t>TQM is a comprehensive management approach that emphasizes customer focus, continuous improvement, and employee involvement in achieving quality throughout all organizational levels. Here's how Juran's Quality Trilogy integrates with TQM:</a:t>
            </a:r>
          </a:p>
          <a:p>
            <a:pPr algn="just"/>
            <a:r>
              <a:rPr lang="en-US" b="1" dirty="0" smtClean="0">
                <a:solidFill>
                  <a:srgbClr val="FFFF00"/>
                </a:solidFill>
              </a:rPr>
              <a:t>Quality Planning aligns with TQM's focus on customer needs</a:t>
            </a:r>
            <a:r>
              <a:rPr lang="en-US" dirty="0" smtClean="0">
                <a:solidFill>
                  <a:srgbClr val="FFFF00"/>
                </a:solidFill>
              </a:rPr>
              <a:t> by ensuring products and services are designed to meet or exceed customer expectations.</a:t>
            </a:r>
          </a:p>
          <a:p>
            <a:pPr algn="just"/>
            <a:r>
              <a:rPr lang="en-US" b="1" dirty="0" smtClean="0">
                <a:solidFill>
                  <a:srgbClr val="FFFF00"/>
                </a:solidFill>
              </a:rPr>
              <a:t>Quality Control supports TQM's emphasis on defect prevention</a:t>
            </a:r>
            <a:r>
              <a:rPr lang="en-US" dirty="0" smtClean="0">
                <a:solidFill>
                  <a:srgbClr val="FFFF00"/>
                </a:solidFill>
              </a:rPr>
              <a:t> by identifying and addressing issues early in the process, minimizing rework and scrap.</a:t>
            </a:r>
          </a:p>
          <a:p>
            <a:pPr algn="just"/>
            <a:r>
              <a:rPr lang="en-US" b="1" dirty="0" smtClean="0">
                <a:solidFill>
                  <a:srgbClr val="FFFF00"/>
                </a:solidFill>
              </a:rPr>
              <a:t>Quality Improvement embodies TQM's core principle of continuous improvement</a:t>
            </a:r>
            <a:r>
              <a:rPr lang="en-US" dirty="0" smtClean="0">
                <a:solidFill>
                  <a:srgbClr val="FFFF00"/>
                </a:solidFill>
              </a:rPr>
              <a:t> by constantly seeking ways to enhance processes, reduce waste, and improve overall quality.</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Benefits of the Combined Approach:</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Reduced Defects and Costs:</a:t>
            </a:r>
            <a:r>
              <a:rPr lang="en-US" dirty="0" smtClean="0">
                <a:solidFill>
                  <a:srgbClr val="FFFF00"/>
                </a:solidFill>
              </a:rPr>
              <a:t> Proactive quality planning and control minimize defects, leading to cost savings from rework, scrap, and warranty claims.</a:t>
            </a:r>
          </a:p>
          <a:p>
            <a:pPr algn="just"/>
            <a:r>
              <a:rPr lang="en-US" b="1" dirty="0" smtClean="0">
                <a:solidFill>
                  <a:srgbClr val="FFFF00"/>
                </a:solidFill>
              </a:rPr>
              <a:t>Enhanced Customer Satisfaction:</a:t>
            </a:r>
            <a:r>
              <a:rPr lang="en-US" dirty="0" smtClean="0">
                <a:solidFill>
                  <a:srgbClr val="FFFF00"/>
                </a:solidFill>
              </a:rPr>
              <a:t> Focus on customer needs and continuous improvement leads to products and services that better meet customer expectations.</a:t>
            </a:r>
          </a:p>
          <a:p>
            <a:pPr algn="just"/>
            <a:r>
              <a:rPr lang="en-US" b="1" dirty="0" smtClean="0">
                <a:solidFill>
                  <a:srgbClr val="FFFF00"/>
                </a:solidFill>
              </a:rPr>
              <a:t>Increased Productivity and Efficiency:</a:t>
            </a:r>
            <a:r>
              <a:rPr lang="en-US" dirty="0" smtClean="0">
                <a:solidFill>
                  <a:srgbClr val="FFFF00"/>
                </a:solidFill>
              </a:rPr>
              <a:t> Improved processes and reduced waste contribute to increased productivity and efficiency.</a:t>
            </a:r>
          </a:p>
          <a:p>
            <a:pPr algn="just"/>
            <a:r>
              <a:rPr lang="en-US" b="1" dirty="0" smtClean="0">
                <a:solidFill>
                  <a:srgbClr val="FFFF00"/>
                </a:solidFill>
              </a:rPr>
              <a:t>Improved Employee Engagement:</a:t>
            </a:r>
            <a:r>
              <a:rPr lang="en-US" dirty="0" smtClean="0">
                <a:solidFill>
                  <a:srgbClr val="FFFF00"/>
                </a:solidFill>
              </a:rPr>
              <a:t> A culture of quality that values employee involvement fosters a more engaged and motivated workforce.</a:t>
            </a:r>
          </a:p>
          <a:p>
            <a:pPr algn="just"/>
            <a:endParaRPr lang="en-US" dirty="0" smtClean="0">
              <a:solidFill>
                <a:srgbClr val="FFFF00"/>
              </a:solidFill>
            </a:endParaRPr>
          </a:p>
          <a:p>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1090186"/>
          </a:xfrm>
          <a:solidFill>
            <a:schemeClr val="tx1"/>
          </a:solidFill>
        </p:spPr>
        <p:txBody>
          <a:bodyPr>
            <a:normAutofit/>
          </a:bodyPr>
          <a:lstStyle/>
          <a:p>
            <a:r>
              <a:rPr lang="en-US" sz="3200" dirty="0" smtClean="0">
                <a:solidFill>
                  <a:srgbClr val="FFFF00"/>
                </a:solidFill>
              </a:rPr>
              <a:t>6 Difference between Production and Operations Management</a:t>
            </a:r>
            <a:endParaRPr lang="en-US" sz="3200" dirty="0">
              <a:solidFill>
                <a:srgbClr val="FFFF00"/>
              </a:solidFill>
            </a:endParaRPr>
          </a:p>
        </p:txBody>
      </p:sp>
      <p:sp>
        <p:nvSpPr>
          <p:cNvPr id="4" name="Content Placeholder 3"/>
          <p:cNvSpPr>
            <a:spLocks noGrp="1"/>
          </p:cNvSpPr>
          <p:nvPr>
            <p:ph idx="1"/>
          </p:nvPr>
        </p:nvSpPr>
        <p:spPr>
          <a:xfrm>
            <a:off x="838200" y="1622737"/>
            <a:ext cx="10515600" cy="4554225"/>
          </a:xfrm>
        </p:spPr>
        <p:txBody>
          <a:bodyPr>
            <a:normAutofit lnSpcReduction="10000"/>
          </a:bodyPr>
          <a:lstStyle/>
          <a:p>
            <a:pPr algn="just"/>
            <a:r>
              <a:rPr lang="en-US" b="1" dirty="0" smtClean="0">
                <a:solidFill>
                  <a:srgbClr val="FFFF00"/>
                </a:solidFill>
              </a:rPr>
              <a:t>Production Management:</a:t>
            </a:r>
            <a:endParaRPr lang="en-US" dirty="0" smtClean="0">
              <a:solidFill>
                <a:srgbClr val="FFFF00"/>
              </a:solidFill>
            </a:endParaRPr>
          </a:p>
          <a:p>
            <a:pPr algn="just"/>
            <a:r>
              <a:rPr lang="en-US" b="1" dirty="0" smtClean="0">
                <a:solidFill>
                  <a:srgbClr val="FFFF00"/>
                </a:solidFill>
              </a:rPr>
              <a:t>Focus:</a:t>
            </a:r>
            <a:r>
              <a:rPr lang="en-US" dirty="0" smtClean="0">
                <a:solidFill>
                  <a:srgbClr val="FFFF00"/>
                </a:solidFill>
              </a:rPr>
              <a:t> Primarily concerned with the physical aspects of </a:t>
            </a:r>
            <a:r>
              <a:rPr lang="en-US" b="1" dirty="0" smtClean="0">
                <a:solidFill>
                  <a:srgbClr val="FFFF00"/>
                </a:solidFill>
              </a:rPr>
              <a:t>production</a:t>
            </a:r>
            <a:r>
              <a:rPr lang="en-US" dirty="0" smtClean="0">
                <a:solidFill>
                  <a:srgbClr val="FFFF00"/>
                </a:solidFill>
              </a:rPr>
              <a:t>, transforming raw materials into finished goods.</a:t>
            </a:r>
          </a:p>
          <a:p>
            <a:pPr algn="just"/>
            <a:r>
              <a:rPr lang="en-US" b="1" dirty="0" smtClean="0">
                <a:solidFill>
                  <a:srgbClr val="FFFF00"/>
                </a:solidFill>
              </a:rPr>
              <a:t>Scope:</a:t>
            </a:r>
            <a:r>
              <a:rPr lang="en-US" dirty="0" smtClean="0">
                <a:solidFill>
                  <a:srgbClr val="FFFF00"/>
                </a:solidFill>
              </a:rPr>
              <a:t> Production planning, scheduling, quality control, inventory management specific to the production process (e.g., materials used on the factory floor).</a:t>
            </a:r>
          </a:p>
          <a:p>
            <a:pPr algn="just"/>
            <a:r>
              <a:rPr lang="en-US" b="1" dirty="0" smtClean="0">
                <a:solidFill>
                  <a:srgbClr val="FFFF00"/>
                </a:solidFill>
              </a:rPr>
              <a:t>Activities:</a:t>
            </a:r>
            <a:r>
              <a:rPr lang="en-US" dirty="0" smtClean="0">
                <a:solidFill>
                  <a:srgbClr val="FFFF00"/>
                </a:solidFill>
              </a:rPr>
              <a:t> Managing production lines, ensuring efficient use of machinery and labor, maintaining quality standards, and meeting production targets.</a:t>
            </a:r>
          </a:p>
          <a:p>
            <a:pPr algn="just"/>
            <a:r>
              <a:rPr lang="en-US" b="1" dirty="0" smtClean="0">
                <a:solidFill>
                  <a:srgbClr val="FFFF00"/>
                </a:solidFill>
              </a:rPr>
              <a:t>Industry Focus:</a:t>
            </a:r>
            <a:r>
              <a:rPr lang="en-US" dirty="0" smtClean="0">
                <a:solidFill>
                  <a:srgbClr val="FFFF00"/>
                </a:solidFill>
              </a:rPr>
              <a:t> Manufacturing industries like automobiles, electronics, or pharmaceuticals.</a:t>
            </a:r>
          </a:p>
        </p:txBody>
      </p:sp>
    </p:spTree>
    <p:extLst>
      <p:ext uri="{BB962C8B-B14F-4D97-AF65-F5344CB8AC3E}">
        <p14:creationId xmlns="" xmlns:p14="http://schemas.microsoft.com/office/powerpoint/2010/main" val="820983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Operations Management</a:t>
            </a:r>
            <a:r>
              <a:rPr lang="en-US" b="1" dirty="0" smtClean="0"/>
              <a:t>:</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lnSpcReduction="10000"/>
          </a:bodyPr>
          <a:lstStyle/>
          <a:p>
            <a:pPr algn="just"/>
            <a:r>
              <a:rPr lang="en-US" b="1" dirty="0" smtClean="0">
                <a:solidFill>
                  <a:srgbClr val="FFFF00"/>
                </a:solidFill>
              </a:rPr>
              <a:t>Focus:</a:t>
            </a:r>
            <a:r>
              <a:rPr lang="en-US" dirty="0" smtClean="0">
                <a:solidFill>
                  <a:srgbClr val="FFFF00"/>
                </a:solidFill>
              </a:rPr>
              <a:t> Broader focus on managing the entire system of production and service delivery, encompassing all aspects from raw materials to the end customer.</a:t>
            </a:r>
          </a:p>
          <a:p>
            <a:pPr algn="just"/>
            <a:r>
              <a:rPr lang="en-US" b="1" dirty="0" smtClean="0">
                <a:solidFill>
                  <a:srgbClr val="FFFF00"/>
                </a:solidFill>
              </a:rPr>
              <a:t>Scope:</a:t>
            </a:r>
            <a:r>
              <a:rPr lang="en-US" dirty="0" smtClean="0">
                <a:solidFill>
                  <a:srgbClr val="FFFF00"/>
                </a:solidFill>
              </a:rPr>
              <a:t> Includes production management activities but also covers procurement, logistics, warehousing, customer service, and overall efficiency of the entire operation.</a:t>
            </a:r>
          </a:p>
          <a:p>
            <a:pPr algn="just"/>
            <a:r>
              <a:rPr lang="en-US" b="1" dirty="0" smtClean="0">
                <a:solidFill>
                  <a:srgbClr val="FFFF00"/>
                </a:solidFill>
              </a:rPr>
              <a:t>Activities:</a:t>
            </a:r>
            <a:r>
              <a:rPr lang="en-US" dirty="0" smtClean="0">
                <a:solidFill>
                  <a:srgbClr val="FFFF00"/>
                </a:solidFill>
              </a:rPr>
              <a:t> Supplier management, inventory management across the entire supply chain, optimizing workflow throughout the organization, and ensuring customer satisfaction.</a:t>
            </a:r>
          </a:p>
          <a:p>
            <a:pPr algn="just"/>
            <a:r>
              <a:rPr lang="en-US" b="1" dirty="0" smtClean="0">
                <a:solidFill>
                  <a:srgbClr val="FFFF00"/>
                </a:solidFill>
              </a:rPr>
              <a:t>Industry Focus:</a:t>
            </a:r>
            <a:r>
              <a:rPr lang="en-US" dirty="0" smtClean="0">
                <a:solidFill>
                  <a:srgbClr val="FFFF00"/>
                </a:solidFill>
              </a:rPr>
              <a:t> Applicable to all industries, including manufacturing, service industries like hospitality or healthcare, and even non-profit organizations.</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25003" y="424999"/>
          <a:ext cx="11281893" cy="6019108"/>
        </p:xfrm>
        <a:graphic>
          <a:graphicData uri="http://schemas.openxmlformats.org/drawingml/2006/table">
            <a:tbl>
              <a:tblPr/>
              <a:tblGrid>
                <a:gridCol w="1728110"/>
                <a:gridCol w="3905811"/>
                <a:gridCol w="5647972"/>
              </a:tblGrid>
              <a:tr h="846778">
                <a:tc>
                  <a:txBody>
                    <a:bodyPr/>
                    <a:lstStyle/>
                    <a:p>
                      <a:pPr algn="ctr"/>
                      <a:r>
                        <a:rPr lang="en-US" sz="2400" b="1" dirty="0">
                          <a:solidFill>
                            <a:srgbClr val="FFFF00"/>
                          </a:solidFill>
                        </a:rPr>
                        <a:t>Feature</a:t>
                      </a:r>
                    </a:p>
                  </a:txBody>
                  <a:tcPr anchor="ctr">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Production Management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Operations Management</a:t>
                      </a:r>
                    </a:p>
                  </a:txBody>
                  <a:tcPr anchor="ctr">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573774">
                <a:tc>
                  <a:txBody>
                    <a:bodyPr/>
                    <a:lstStyle/>
                    <a:p>
                      <a:pPr algn="ctr"/>
                      <a:r>
                        <a:rPr lang="en-US" sz="2400" b="1" dirty="0" smtClean="0">
                          <a:solidFill>
                            <a:srgbClr val="FFFF00"/>
                          </a:solidFill>
                        </a:rPr>
                        <a:t>Focus</a:t>
                      </a:r>
                      <a:endParaRPr lang="en-US" sz="2400" b="1" dirty="0">
                        <a:solidFill>
                          <a:srgbClr val="FFFF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Physical production</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Overall operations</a:t>
                      </a:r>
                    </a:p>
                  </a:txBody>
                  <a:tcPr anchor="ctr">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1008578">
                <a:tc>
                  <a:txBody>
                    <a:bodyPr/>
                    <a:lstStyle/>
                    <a:p>
                      <a:pPr algn="ctr"/>
                      <a:r>
                        <a:rPr lang="en-US" sz="2400" b="1" dirty="0">
                          <a:solidFill>
                            <a:srgbClr val="FFFF00"/>
                          </a:solidFill>
                        </a:rPr>
                        <a:t>Scope</a:t>
                      </a:r>
                    </a:p>
                  </a:txBody>
                  <a:tcPr anchor="ctr">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Production processes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Entire system (from raw materials to customer)</a:t>
                      </a:r>
                    </a:p>
                  </a:txBody>
                  <a:tcPr anchor="ctr">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1904590">
                <a:tc>
                  <a:txBody>
                    <a:bodyPr/>
                    <a:lstStyle/>
                    <a:p>
                      <a:pPr algn="ctr"/>
                      <a:r>
                        <a:rPr lang="en-US" sz="2400" b="1" dirty="0">
                          <a:solidFill>
                            <a:srgbClr val="FFFF00"/>
                          </a:solidFill>
                        </a:rPr>
                        <a:t>Activities</a:t>
                      </a:r>
                    </a:p>
                  </a:txBody>
                  <a:tcPr anchor="ctr">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 Production planning * Scheduling * Quality control (production-specific) * Inventory management (production-specific)</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 Procurement * Logistics * Warehousing * Customer service * Production planning &amp; scheduling * Quality control * Inventory management (across the supply chain)</a:t>
                      </a:r>
                    </a:p>
                  </a:txBody>
                  <a:tcPr anchor="ctr">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679393">
                <a:tc>
                  <a:txBody>
                    <a:bodyPr/>
                    <a:lstStyle/>
                    <a:p>
                      <a:pPr algn="ctr"/>
                      <a:r>
                        <a:rPr lang="en-US" sz="2400" b="1" dirty="0">
                          <a:solidFill>
                            <a:srgbClr val="FFFF00"/>
                          </a:solidFill>
                        </a:rPr>
                        <a:t>Industry Focus</a:t>
                      </a:r>
                    </a:p>
                  </a:txBody>
                  <a:tcPr anchor="ctr">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Manufacturing</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All industries</a:t>
                      </a:r>
                    </a:p>
                  </a:txBody>
                  <a:tcPr anchor="ctr">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846778">
                <a:tc>
                  <a:txBody>
                    <a:bodyPr/>
                    <a:lstStyle/>
                    <a:p>
                      <a:pPr algn="ctr"/>
                      <a:r>
                        <a:rPr lang="en-US" sz="2400" b="1" dirty="0">
                          <a:solidFill>
                            <a:srgbClr val="FFFF00"/>
                          </a:solidFill>
                        </a:rPr>
                        <a:t>Analogy</a:t>
                      </a:r>
                    </a:p>
                  </a:txBody>
                  <a:tcPr anchor="ctr">
                    <a:lnL w="12700" cap="flat" cmpd="sng" algn="ctr">
                      <a:solidFill>
                        <a:schemeClr val="tx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Engine of a car</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Entire car</a:t>
                      </a:r>
                    </a:p>
                  </a:txBody>
                  <a:tcPr anchor="ctr">
                    <a:lnL w="12700"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bl>
          </a:graphicData>
        </a:graphic>
      </p:graphicFrame>
    </p:spTree>
    <p:extLst>
      <p:ext uri="{BB962C8B-B14F-4D97-AF65-F5344CB8AC3E}">
        <p14:creationId xmlns="" xmlns:p14="http://schemas.microsoft.com/office/powerpoint/2010/main" val="820983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3"/>
            <a:ext cx="10515600" cy="678063"/>
          </a:xfrm>
          <a:solidFill>
            <a:schemeClr val="tx1"/>
          </a:solidFill>
        </p:spPr>
        <p:txBody>
          <a:bodyPr>
            <a:noAutofit/>
          </a:bodyPr>
          <a:lstStyle/>
          <a:p>
            <a:r>
              <a:rPr lang="en-US" sz="3200" dirty="0" smtClean="0">
                <a:solidFill>
                  <a:srgbClr val="FFFF00"/>
                </a:solidFill>
              </a:rPr>
              <a:t>7 Production Technology: Types of Manufacturing Processes	</a:t>
            </a:r>
            <a:endParaRPr lang="en-US" sz="3200"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Production Technology: Unveiling the Different Types of Manufacturing Processes</a:t>
            </a:r>
          </a:p>
          <a:p>
            <a:pPr algn="just"/>
            <a:r>
              <a:rPr lang="en-US" dirty="0" smtClean="0">
                <a:solidFill>
                  <a:srgbClr val="FFFF00"/>
                </a:solidFill>
              </a:rPr>
              <a:t>Manufacturing processes transform raw materials into finished goods. Production technology encompasses the various methods and tools used to achieve this transformation. Here's a breakdown of the two main classifications and some key examples:</a:t>
            </a:r>
          </a:p>
        </p:txBody>
      </p:sp>
    </p:spTree>
    <p:extLst>
      <p:ext uri="{BB962C8B-B14F-4D97-AF65-F5344CB8AC3E}">
        <p14:creationId xmlns="" xmlns:p14="http://schemas.microsoft.com/office/powerpoint/2010/main" val="820983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1. Discrete vs. Continuous Manufacturing:</a:t>
            </a:r>
            <a:endParaRPr lang="en-US" dirty="0">
              <a:solidFill>
                <a:srgbClr val="FFFF00"/>
              </a:solidFill>
            </a:endParaRPr>
          </a:p>
        </p:txBody>
      </p:sp>
      <p:sp>
        <p:nvSpPr>
          <p:cNvPr id="4" name="Content Placeholder 3"/>
          <p:cNvSpPr>
            <a:spLocks noGrp="1"/>
          </p:cNvSpPr>
          <p:nvPr>
            <p:ph idx="1"/>
          </p:nvPr>
        </p:nvSpPr>
        <p:spPr>
          <a:xfrm>
            <a:off x="838200" y="1197734"/>
            <a:ext cx="10515600" cy="5660265"/>
          </a:xfrm>
        </p:spPr>
        <p:txBody>
          <a:bodyPr>
            <a:normAutofit fontScale="92500" lnSpcReduction="20000"/>
          </a:bodyPr>
          <a:lstStyle/>
          <a:p>
            <a:pPr algn="just"/>
            <a:r>
              <a:rPr lang="en-US" b="1" dirty="0" smtClean="0">
                <a:solidFill>
                  <a:srgbClr val="FFFF00"/>
                </a:solidFill>
              </a:rPr>
              <a:t>Discrete Manufacturing:</a:t>
            </a:r>
            <a:r>
              <a:rPr lang="en-US" dirty="0" smtClean="0">
                <a:solidFill>
                  <a:srgbClr val="FFFF00"/>
                </a:solidFill>
              </a:rPr>
              <a:t> Deals with the production of distinct units or items. Products are typically countable and can be easily differentiated from each other. Examples: automobiles, furniture, electronics.</a:t>
            </a:r>
          </a:p>
          <a:p>
            <a:pPr lvl="1" algn="just"/>
            <a:r>
              <a:rPr lang="en-US" b="1" dirty="0" smtClean="0">
                <a:solidFill>
                  <a:srgbClr val="FFFF00"/>
                </a:solidFill>
              </a:rPr>
              <a:t>Common Processes:</a:t>
            </a:r>
            <a:endParaRPr lang="en-US" dirty="0" smtClean="0">
              <a:solidFill>
                <a:srgbClr val="FFFF00"/>
              </a:solidFill>
            </a:endParaRPr>
          </a:p>
          <a:p>
            <a:pPr lvl="2" algn="just"/>
            <a:r>
              <a:rPr lang="en-US" dirty="0" smtClean="0">
                <a:solidFill>
                  <a:srgbClr val="FFFF00"/>
                </a:solidFill>
              </a:rPr>
              <a:t>Assembly: Putting together various components to create a final product. (e.g., car assembly line)</a:t>
            </a:r>
          </a:p>
          <a:p>
            <a:pPr lvl="2" algn="just"/>
            <a:r>
              <a:rPr lang="en-US" dirty="0" smtClean="0">
                <a:solidFill>
                  <a:srgbClr val="FFFF00"/>
                </a:solidFill>
              </a:rPr>
              <a:t>Fabrication: Shaping materials like metal or plastic through processes like cutting, bending, or forming. (e.g., sheet metal fabrication)</a:t>
            </a:r>
          </a:p>
          <a:p>
            <a:pPr lvl="2" algn="just"/>
            <a:r>
              <a:rPr lang="en-US" dirty="0" smtClean="0">
                <a:solidFill>
                  <a:srgbClr val="FFFF00"/>
                </a:solidFill>
              </a:rPr>
              <a:t>Machining: Removing material from a </a:t>
            </a:r>
            <a:r>
              <a:rPr lang="en-US" dirty="0" err="1" smtClean="0">
                <a:solidFill>
                  <a:srgbClr val="FFFF00"/>
                </a:solidFill>
              </a:rPr>
              <a:t>workpiece</a:t>
            </a:r>
            <a:r>
              <a:rPr lang="en-US" dirty="0" smtClean="0">
                <a:solidFill>
                  <a:srgbClr val="FFFF00"/>
                </a:solidFill>
              </a:rPr>
              <a:t> to create a desired shape. (e.g., CNC machining)</a:t>
            </a:r>
          </a:p>
          <a:p>
            <a:pPr algn="just"/>
            <a:r>
              <a:rPr lang="en-US" b="1" dirty="0" smtClean="0">
                <a:solidFill>
                  <a:srgbClr val="FFFF00"/>
                </a:solidFill>
              </a:rPr>
              <a:t>Continuous Manufacturing:</a:t>
            </a:r>
            <a:r>
              <a:rPr lang="en-US" dirty="0" smtClean="0">
                <a:solidFill>
                  <a:srgbClr val="FFFF00"/>
                </a:solidFill>
              </a:rPr>
              <a:t> Involves the production of a continuous flow of materials or products. These products are often difficult to separate into distinct units and are measured by volume or weight. Examples: chemicals, food products, petroleum products.</a:t>
            </a:r>
          </a:p>
          <a:p>
            <a:pPr lvl="1" algn="just"/>
            <a:r>
              <a:rPr lang="en-US" b="1" dirty="0" smtClean="0">
                <a:solidFill>
                  <a:srgbClr val="FFFF00"/>
                </a:solidFill>
              </a:rPr>
              <a:t>Common Processes:</a:t>
            </a:r>
            <a:endParaRPr lang="en-US" dirty="0" smtClean="0">
              <a:solidFill>
                <a:srgbClr val="FFFF00"/>
              </a:solidFill>
            </a:endParaRPr>
          </a:p>
          <a:p>
            <a:pPr lvl="2" algn="just"/>
            <a:r>
              <a:rPr lang="en-US" dirty="0" smtClean="0">
                <a:solidFill>
                  <a:srgbClr val="FFFF00"/>
                </a:solidFill>
              </a:rPr>
              <a:t>Chemical Processing: Using chemical reactions to transform raw materials into new products. (e.g., oil refining)</a:t>
            </a:r>
          </a:p>
          <a:p>
            <a:pPr lvl="2" algn="just"/>
            <a:r>
              <a:rPr lang="en-US" dirty="0" smtClean="0">
                <a:solidFill>
                  <a:srgbClr val="FFFF00"/>
                </a:solidFill>
              </a:rPr>
              <a:t>Mixing and Blending: Combining different ingredients to create a uniform mixture. (e.g., food processing)</a:t>
            </a:r>
          </a:p>
          <a:p>
            <a:pPr lvl="2" algn="just"/>
            <a:r>
              <a:rPr lang="en-US" dirty="0" smtClean="0">
                <a:solidFill>
                  <a:srgbClr val="FFFF00"/>
                </a:solidFill>
              </a:rPr>
              <a:t>Filling and Packaging: Filling containers with a continuous flow of product and packaging them for distribution. (e.g., bottling beverages)</a:t>
            </a:r>
          </a:p>
          <a:p>
            <a:pPr algn="just"/>
            <a:endParaRPr lang="en-US" dirty="0" smtClean="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apture.JPG"/>
          <p:cNvPicPr>
            <a:picLocks noGrp="1" noChangeAspect="1"/>
          </p:cNvPicPr>
          <p:nvPr>
            <p:ph idx="1"/>
          </p:nvPr>
        </p:nvPicPr>
        <p:blipFill>
          <a:blip r:embed="rId2">
            <a:lum bright="-30000" contrast="-30000"/>
          </a:blip>
          <a:stretch>
            <a:fillRect/>
          </a:stretch>
        </p:blipFill>
        <p:spPr>
          <a:xfrm>
            <a:off x="1211352" y="669421"/>
            <a:ext cx="9797964" cy="4958645"/>
          </a:xfrm>
        </p:spPr>
      </p:pic>
    </p:spTree>
    <p:extLst>
      <p:ext uri="{BB962C8B-B14F-4D97-AF65-F5344CB8AC3E}">
        <p14:creationId xmlns="" xmlns:p14="http://schemas.microsoft.com/office/powerpoint/2010/main" val="820983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347730"/>
            <a:ext cx="10515600" cy="6272011"/>
          </a:xfrm>
        </p:spPr>
        <p:txBody>
          <a:bodyPr>
            <a:normAutofit/>
          </a:bodyPr>
          <a:lstStyle/>
          <a:p>
            <a:pPr algn="just">
              <a:buNone/>
            </a:pPr>
            <a:r>
              <a:rPr lang="en-US" b="1" dirty="0" smtClean="0">
                <a:solidFill>
                  <a:srgbClr val="FFFF00"/>
                </a:solidFill>
              </a:rPr>
              <a:t>2. Additional Manufacturing Processes:</a:t>
            </a:r>
            <a:endParaRPr lang="en-US" dirty="0" smtClean="0">
              <a:solidFill>
                <a:srgbClr val="FFFF00"/>
              </a:solidFill>
            </a:endParaRPr>
          </a:p>
          <a:p>
            <a:pPr algn="just"/>
            <a:r>
              <a:rPr lang="en-US" dirty="0" smtClean="0">
                <a:solidFill>
                  <a:srgbClr val="FFFF00"/>
                </a:solidFill>
              </a:rPr>
              <a:t>Beyond the discrete and continuous classifications, here are some other noteworthy production technologies:</a:t>
            </a:r>
          </a:p>
          <a:p>
            <a:pPr algn="just"/>
            <a:r>
              <a:rPr lang="en-US" b="1" dirty="0" smtClean="0">
                <a:solidFill>
                  <a:srgbClr val="FFFF00"/>
                </a:solidFill>
              </a:rPr>
              <a:t>Additive Manufacturing (3D Printing):</a:t>
            </a:r>
            <a:r>
              <a:rPr lang="en-US" dirty="0" smtClean="0">
                <a:solidFill>
                  <a:srgbClr val="FFFF00"/>
                </a:solidFill>
              </a:rPr>
              <a:t> Creating three-dimensional objects by building them layer by layer from a digital model. (e.g., prototyping, custom parts)</a:t>
            </a:r>
          </a:p>
          <a:p>
            <a:pPr algn="just"/>
            <a:r>
              <a:rPr lang="en-US" b="1" dirty="0" smtClean="0">
                <a:solidFill>
                  <a:srgbClr val="FFFF00"/>
                </a:solidFill>
              </a:rPr>
              <a:t>Lean Manufacturing:</a:t>
            </a:r>
            <a:r>
              <a:rPr lang="en-US" dirty="0" smtClean="0">
                <a:solidFill>
                  <a:srgbClr val="FFFF00"/>
                </a:solidFill>
              </a:rPr>
              <a:t> A philosophy focused on minimizing waste and maximizing efficiency throughout the production process.</a:t>
            </a:r>
          </a:p>
          <a:p>
            <a:pPr algn="just"/>
            <a:r>
              <a:rPr lang="en-US" b="1" dirty="0" smtClean="0">
                <a:solidFill>
                  <a:srgbClr val="FFFF00"/>
                </a:solidFill>
              </a:rPr>
              <a:t>Just-in-Time (JIT) Manufacturing:</a:t>
            </a:r>
            <a:r>
              <a:rPr lang="en-US" dirty="0" smtClean="0">
                <a:solidFill>
                  <a:srgbClr val="FFFF00"/>
                </a:solidFill>
              </a:rPr>
              <a:t> A production system that aims to minimize inventory by receiving materials only when needed for production.</a:t>
            </a:r>
          </a:p>
        </p:txBody>
      </p:sp>
    </p:spTree>
    <p:extLst>
      <p:ext uri="{BB962C8B-B14F-4D97-AF65-F5344CB8AC3E}">
        <p14:creationId xmlns="" xmlns:p14="http://schemas.microsoft.com/office/powerpoint/2010/main" val="820983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Choosing the Right Manufacturing Process:</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lstStyle/>
          <a:p>
            <a:pPr algn="just"/>
            <a:r>
              <a:rPr lang="en-US" dirty="0" smtClean="0">
                <a:solidFill>
                  <a:srgbClr val="FFFF00"/>
                </a:solidFill>
              </a:rPr>
              <a:t>The selection of a manufacturing process depends on various factors:</a:t>
            </a:r>
          </a:p>
          <a:p>
            <a:pPr algn="just"/>
            <a:r>
              <a:rPr lang="en-US" b="1" dirty="0" smtClean="0">
                <a:solidFill>
                  <a:srgbClr val="FFFF00"/>
                </a:solidFill>
              </a:rPr>
              <a:t>Product Design:</a:t>
            </a:r>
            <a:r>
              <a:rPr lang="en-US" dirty="0" smtClean="0">
                <a:solidFill>
                  <a:srgbClr val="FFFF00"/>
                </a:solidFill>
              </a:rPr>
              <a:t> The shape, complexity, and material of the product will influence the most suitable process.</a:t>
            </a:r>
          </a:p>
          <a:p>
            <a:pPr algn="just"/>
            <a:r>
              <a:rPr lang="en-US" b="1" dirty="0" smtClean="0">
                <a:solidFill>
                  <a:srgbClr val="FFFF00"/>
                </a:solidFill>
              </a:rPr>
              <a:t>Production Volume:</a:t>
            </a:r>
            <a:r>
              <a:rPr lang="en-US" dirty="0" smtClean="0">
                <a:solidFill>
                  <a:srgbClr val="FFFF00"/>
                </a:solidFill>
              </a:rPr>
              <a:t> High-volume production might favor automation and continuous processes, while low-volume or customized products might be better suited for discrete manufacturing techniques.</a:t>
            </a:r>
          </a:p>
          <a:p>
            <a:pPr algn="just"/>
            <a:r>
              <a:rPr lang="en-US" b="1" dirty="0" smtClean="0">
                <a:solidFill>
                  <a:srgbClr val="FFFF00"/>
                </a:solidFill>
              </a:rPr>
              <a:t>Cost Considerations:</a:t>
            </a:r>
            <a:r>
              <a:rPr lang="en-US" dirty="0" smtClean="0">
                <a:solidFill>
                  <a:srgbClr val="FFFF00"/>
                </a:solidFill>
              </a:rPr>
              <a:t> Costs of equipment, labor, and materials need to be factored into the decision.</a:t>
            </a:r>
          </a:p>
          <a:p>
            <a:pPr algn="just"/>
            <a:r>
              <a:rPr lang="en-US" b="1" dirty="0" smtClean="0">
                <a:solidFill>
                  <a:srgbClr val="FFFF00"/>
                </a:solidFill>
              </a:rPr>
              <a:t>Quality Requirements:</a:t>
            </a:r>
            <a:r>
              <a:rPr lang="en-US" dirty="0" smtClean="0">
                <a:solidFill>
                  <a:srgbClr val="FFFF00"/>
                </a:solidFill>
              </a:rPr>
              <a:t> Certain processes offer higher precision and quality control compared to others.</a:t>
            </a:r>
          </a:p>
          <a:p>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1296248"/>
          </a:xfrm>
          <a:solidFill>
            <a:schemeClr val="tx1"/>
          </a:solidFill>
        </p:spPr>
        <p:txBody>
          <a:bodyPr>
            <a:normAutofit fontScale="90000"/>
          </a:bodyPr>
          <a:lstStyle/>
          <a:p>
            <a:r>
              <a:rPr lang="en-US" sz="4000" dirty="0" smtClean="0">
                <a:solidFill>
                  <a:srgbClr val="FFFF00"/>
                </a:solidFill>
              </a:rPr>
              <a:t>8 Characteristics of Service, Classification of Service  and Difference between Product and Service</a:t>
            </a:r>
            <a:endParaRPr lang="en-US" dirty="0">
              <a:solidFill>
                <a:srgbClr val="FFFF00"/>
              </a:solidFill>
            </a:endParaRPr>
          </a:p>
        </p:txBody>
      </p:sp>
      <p:sp>
        <p:nvSpPr>
          <p:cNvPr id="4" name="Content Placeholder 3"/>
          <p:cNvSpPr>
            <a:spLocks noGrp="1"/>
          </p:cNvSpPr>
          <p:nvPr>
            <p:ph idx="1"/>
          </p:nvPr>
        </p:nvSpPr>
        <p:spPr>
          <a:xfrm>
            <a:off x="838200" y="1803041"/>
            <a:ext cx="10515600" cy="4373921"/>
          </a:xfrm>
        </p:spPr>
        <p:txBody>
          <a:bodyPr>
            <a:normAutofit/>
          </a:bodyPr>
          <a:lstStyle/>
          <a:p>
            <a:r>
              <a:rPr lang="en-US" b="1" dirty="0" smtClean="0">
                <a:solidFill>
                  <a:srgbClr val="FFFF00"/>
                </a:solidFill>
              </a:rPr>
              <a:t>Unveiling the World of Services: Characteristics, Classifications, and Distinction from Products</a:t>
            </a:r>
          </a:p>
          <a:p>
            <a:r>
              <a:rPr lang="en-US" dirty="0" smtClean="0">
                <a:solidFill>
                  <a:srgbClr val="FFFF00"/>
                </a:solidFill>
              </a:rPr>
              <a:t>Services are a fundamental part of our economy, encompassing a vast array of intangible offerings that fulfill our needs and wants. Let's delve into the key characteristics of services, explore how they are classified, and understand the core differences between products and services.</a:t>
            </a:r>
          </a:p>
        </p:txBody>
      </p:sp>
    </p:spTree>
    <p:extLst>
      <p:ext uri="{BB962C8B-B14F-4D97-AF65-F5344CB8AC3E}">
        <p14:creationId xmlns="" xmlns:p14="http://schemas.microsoft.com/office/powerpoint/2010/main" val="820983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Characteristics of Services:</a:t>
            </a:r>
            <a:endParaRPr lang="en-US" dirty="0">
              <a:solidFill>
                <a:srgbClr val="FFFF00"/>
              </a:solidFill>
            </a:endParaRPr>
          </a:p>
        </p:txBody>
      </p:sp>
      <p:sp>
        <p:nvSpPr>
          <p:cNvPr id="4" name="Content Placeholder 3"/>
          <p:cNvSpPr>
            <a:spLocks noGrp="1"/>
          </p:cNvSpPr>
          <p:nvPr>
            <p:ph idx="1"/>
          </p:nvPr>
        </p:nvSpPr>
        <p:spPr>
          <a:xfrm>
            <a:off x="838200" y="1197734"/>
            <a:ext cx="10515600" cy="5499279"/>
          </a:xfrm>
        </p:spPr>
        <p:txBody>
          <a:bodyPr>
            <a:normAutofit fontScale="85000" lnSpcReduction="20000"/>
          </a:bodyPr>
          <a:lstStyle/>
          <a:p>
            <a:pPr algn="just"/>
            <a:r>
              <a:rPr lang="en-US" b="1" dirty="0" smtClean="0">
                <a:solidFill>
                  <a:srgbClr val="FFFF00"/>
                </a:solidFill>
              </a:rPr>
              <a:t>Intangibility:</a:t>
            </a:r>
            <a:r>
              <a:rPr lang="en-US" dirty="0" smtClean="0">
                <a:solidFill>
                  <a:srgbClr val="FFFF00"/>
                </a:solidFill>
              </a:rPr>
              <a:t> Services are generally intangible, meaning you cannot physically touch or hold them before you buy them. For example, you can't hold onto a haircut or a consulting session. Unlike a physical product, the experience of a service is what you purchase.</a:t>
            </a:r>
          </a:p>
          <a:p>
            <a:pPr algn="just"/>
            <a:r>
              <a:rPr lang="en-US" b="1" dirty="0" smtClean="0">
                <a:solidFill>
                  <a:srgbClr val="FFFF00"/>
                </a:solidFill>
              </a:rPr>
              <a:t>Inseparability:</a:t>
            </a:r>
            <a:r>
              <a:rPr lang="en-US" dirty="0" smtClean="0">
                <a:solidFill>
                  <a:srgbClr val="FFFF00"/>
                </a:solidFill>
              </a:rPr>
              <a:t> Production and consumption of services often happen simultaneously. The service provider and the customer are often directly involved in the service delivery process. Think about a massage therapist providing a massage – the service is produced and consumed at the same time.</a:t>
            </a:r>
          </a:p>
          <a:p>
            <a:pPr algn="just"/>
            <a:r>
              <a:rPr lang="en-US" b="1" dirty="0" smtClean="0">
                <a:solidFill>
                  <a:srgbClr val="FFFF00"/>
                </a:solidFill>
              </a:rPr>
              <a:t>Variability:</a:t>
            </a:r>
            <a:r>
              <a:rPr lang="en-US" dirty="0" smtClean="0">
                <a:solidFill>
                  <a:srgbClr val="FFFF00"/>
                </a:solidFill>
              </a:rPr>
              <a:t> Services can be highly variable because they depend on the skills and experience of the service provider, the specific customer interaction, and even external factors. A haircut from a different stylist or a restaurant experience on a busy night can vary considerably.</a:t>
            </a:r>
          </a:p>
          <a:p>
            <a:pPr algn="just"/>
            <a:r>
              <a:rPr lang="en-US" b="1" dirty="0" smtClean="0">
                <a:solidFill>
                  <a:srgbClr val="FFFF00"/>
                </a:solidFill>
              </a:rPr>
              <a:t>Perishability:</a:t>
            </a:r>
            <a:r>
              <a:rPr lang="en-US" dirty="0" smtClean="0">
                <a:solidFill>
                  <a:srgbClr val="FFFF00"/>
                </a:solidFill>
              </a:rPr>
              <a:t> Services are perishable, meaning they cannot be stored for later sale or use. An empty airline seat on a departed flight or a doctor's appointment slot that goes unfilled cannot be recovered.</a:t>
            </a:r>
          </a:p>
          <a:p>
            <a:pPr algn="just"/>
            <a:r>
              <a:rPr lang="en-US" b="1" dirty="0" smtClean="0">
                <a:solidFill>
                  <a:srgbClr val="FFFF00"/>
                </a:solidFill>
              </a:rPr>
              <a:t>Customer Participation:</a:t>
            </a:r>
            <a:r>
              <a:rPr lang="en-US" dirty="0" smtClean="0">
                <a:solidFill>
                  <a:srgbClr val="FFFF00"/>
                </a:solidFill>
              </a:rPr>
              <a:t> Customers often play a significant role in the service delivery process. Their needs, actions, and feedback can directly impact the outcome of the service. For instance, a student actively participating in a tutoring session will likely get more out of it than a passive student.</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Classifications of Services: A Spectrum of Offerings</a:t>
            </a:r>
            <a:endParaRPr lang="en-US" dirty="0">
              <a:solidFill>
                <a:srgbClr val="FFFF00"/>
              </a:solidFill>
            </a:endParaRPr>
          </a:p>
        </p:txBody>
      </p:sp>
      <p:sp>
        <p:nvSpPr>
          <p:cNvPr id="4" name="Content Placeholder 3"/>
          <p:cNvSpPr>
            <a:spLocks noGrp="1"/>
          </p:cNvSpPr>
          <p:nvPr>
            <p:ph idx="1"/>
          </p:nvPr>
        </p:nvSpPr>
        <p:spPr>
          <a:xfrm>
            <a:off x="838200" y="1197734"/>
            <a:ext cx="10515600" cy="5473521"/>
          </a:xfrm>
        </p:spPr>
        <p:txBody>
          <a:bodyPr>
            <a:normAutofit/>
          </a:bodyPr>
          <a:lstStyle/>
          <a:p>
            <a:pPr algn="just"/>
            <a:r>
              <a:rPr lang="en-US" b="1" dirty="0" smtClean="0">
                <a:solidFill>
                  <a:srgbClr val="FFFF00"/>
                </a:solidFill>
              </a:rPr>
              <a:t>1. Tangibility Spectrum:</a:t>
            </a:r>
            <a:endParaRPr lang="en-US" dirty="0" smtClean="0">
              <a:solidFill>
                <a:srgbClr val="FFFF00"/>
              </a:solidFill>
            </a:endParaRPr>
          </a:p>
          <a:p>
            <a:pPr algn="just"/>
            <a:r>
              <a:rPr lang="en-US" b="1" dirty="0" smtClean="0">
                <a:solidFill>
                  <a:srgbClr val="FFFF00"/>
                </a:solidFill>
              </a:rPr>
              <a:t>Highly Intangible:</a:t>
            </a:r>
            <a:r>
              <a:rPr lang="en-US" dirty="0" smtClean="0">
                <a:solidFill>
                  <a:srgbClr val="FFFF00"/>
                </a:solidFill>
              </a:rPr>
              <a:t> Services like financial consulting, education, or entertainment rely heavily on intellectual work and expertise.</a:t>
            </a:r>
          </a:p>
          <a:p>
            <a:pPr algn="just"/>
            <a:r>
              <a:rPr lang="en-US" b="1" dirty="0" smtClean="0">
                <a:solidFill>
                  <a:srgbClr val="FFFF00"/>
                </a:solidFill>
              </a:rPr>
              <a:t>Tangible Services:</a:t>
            </a:r>
            <a:r>
              <a:rPr lang="en-US" dirty="0" smtClean="0">
                <a:solidFill>
                  <a:srgbClr val="FFFF00"/>
                </a:solidFill>
              </a:rPr>
              <a:t> These services involve a combination of tangible and intangible elements. For example, a restaurant meal includes the physical food (tangible) but also the ambience and service (intangible).</a:t>
            </a:r>
          </a:p>
          <a:p>
            <a:pPr algn="just"/>
            <a:r>
              <a:rPr lang="en-US" b="1" dirty="0" smtClean="0">
                <a:solidFill>
                  <a:srgbClr val="FFFF00"/>
                </a:solidFill>
              </a:rPr>
              <a:t>Good-dominant Services:</a:t>
            </a:r>
            <a:r>
              <a:rPr lang="en-US" dirty="0" smtClean="0">
                <a:solidFill>
                  <a:srgbClr val="FFFF00"/>
                </a:solidFill>
              </a:rPr>
              <a:t> In these services, the tangible good plays a more significant role than the intangible service component. Think of car maintenance where the focus might be on the parts replaced (tangible) with the mechanic's labor being a secondary service element.</a:t>
            </a:r>
          </a:p>
          <a:p>
            <a:endParaRPr lang="en-US" dirty="0" smtClean="0">
              <a:solidFill>
                <a:srgbClr val="FFFF00"/>
              </a:solidFill>
            </a:endParaRPr>
          </a:p>
          <a:p>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5970901"/>
          </a:xfrm>
        </p:spPr>
        <p:txBody>
          <a:bodyPr>
            <a:normAutofit/>
          </a:bodyPr>
          <a:lstStyle/>
          <a:p>
            <a:pPr algn="just"/>
            <a:r>
              <a:rPr lang="en-US" b="1" dirty="0" smtClean="0">
                <a:solidFill>
                  <a:srgbClr val="FFFF00"/>
                </a:solidFill>
              </a:rPr>
              <a:t>2. Service Sector Classification:</a:t>
            </a:r>
            <a:endParaRPr lang="en-US" dirty="0" smtClean="0">
              <a:solidFill>
                <a:srgbClr val="FFFF00"/>
              </a:solidFill>
            </a:endParaRPr>
          </a:p>
          <a:p>
            <a:pPr algn="just"/>
            <a:r>
              <a:rPr lang="en-US" b="1" dirty="0" smtClean="0">
                <a:solidFill>
                  <a:srgbClr val="FFFF00"/>
                </a:solidFill>
              </a:rPr>
              <a:t>Wholesale and Retail Trade:</a:t>
            </a:r>
            <a:r>
              <a:rPr lang="en-US" dirty="0" smtClean="0">
                <a:solidFill>
                  <a:srgbClr val="FFFF00"/>
                </a:solidFill>
              </a:rPr>
              <a:t> Services related to buying and selling goods, such as online retail or wholesale distributors.</a:t>
            </a:r>
          </a:p>
          <a:p>
            <a:pPr algn="just"/>
            <a:r>
              <a:rPr lang="en-US" b="1" dirty="0" smtClean="0">
                <a:solidFill>
                  <a:srgbClr val="FFFF00"/>
                </a:solidFill>
              </a:rPr>
              <a:t>Finance and Insurance:</a:t>
            </a:r>
            <a:r>
              <a:rPr lang="en-US" dirty="0" smtClean="0">
                <a:solidFill>
                  <a:srgbClr val="FFFF00"/>
                </a:solidFill>
              </a:rPr>
              <a:t> Services involving financial transactions, investments, and risk management.</a:t>
            </a:r>
          </a:p>
          <a:p>
            <a:pPr algn="just"/>
            <a:r>
              <a:rPr lang="en-US" b="1" dirty="0" smtClean="0">
                <a:solidFill>
                  <a:srgbClr val="FFFF00"/>
                </a:solidFill>
              </a:rPr>
              <a:t>Hospitality:</a:t>
            </a:r>
            <a:r>
              <a:rPr lang="en-US" dirty="0" smtClean="0">
                <a:solidFill>
                  <a:srgbClr val="FFFF00"/>
                </a:solidFill>
              </a:rPr>
              <a:t> Services related to travel, accommodation, and food service industries.</a:t>
            </a:r>
          </a:p>
          <a:p>
            <a:pPr algn="just"/>
            <a:r>
              <a:rPr lang="en-US" b="1" dirty="0" smtClean="0">
                <a:solidFill>
                  <a:srgbClr val="FFFF00"/>
                </a:solidFill>
              </a:rPr>
              <a:t>Business Services:</a:t>
            </a:r>
            <a:r>
              <a:rPr lang="en-US" dirty="0" smtClean="0">
                <a:solidFill>
                  <a:srgbClr val="FFFF00"/>
                </a:solidFill>
              </a:rPr>
              <a:t> Services that support other businesses, such as accounting, legal services, or marketing.</a:t>
            </a:r>
          </a:p>
          <a:p>
            <a:pPr algn="just"/>
            <a:r>
              <a:rPr lang="en-US" b="1" dirty="0" smtClean="0">
                <a:solidFill>
                  <a:srgbClr val="FFFF00"/>
                </a:solidFill>
              </a:rPr>
              <a:t>Social Services:</a:t>
            </a:r>
            <a:r>
              <a:rPr lang="en-US" dirty="0" smtClean="0">
                <a:solidFill>
                  <a:srgbClr val="FFFF00"/>
                </a:solidFill>
              </a:rPr>
              <a:t> Services provided by governments or non-profit organizations, such as education, healthcare, or social welfare programs.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25004" y="309087"/>
          <a:ext cx="10650825" cy="6297774"/>
        </p:xfrm>
        <a:graphic>
          <a:graphicData uri="http://schemas.openxmlformats.org/drawingml/2006/table">
            <a:tbl>
              <a:tblPr/>
              <a:tblGrid>
                <a:gridCol w="3902297"/>
                <a:gridCol w="3198253"/>
                <a:gridCol w="3550275"/>
              </a:tblGrid>
              <a:tr h="992620">
                <a:tc>
                  <a:txBody>
                    <a:bodyPr/>
                    <a:lstStyle/>
                    <a:p>
                      <a:pPr algn="ctr"/>
                      <a:r>
                        <a:rPr lang="en-US" sz="2400" b="1" dirty="0">
                          <a:solidFill>
                            <a:srgbClr val="FFFF00"/>
                          </a:solidFill>
                        </a:rPr>
                        <a:t>Feature</a:t>
                      </a:r>
                    </a:p>
                  </a:txBody>
                  <a:tcPr anchor="ctr">
                    <a:lnL>
                      <a:noFill/>
                    </a:lnL>
                    <a:lnR w="12700" cap="flat" cmpd="sng" algn="ctr">
                      <a:solidFill>
                        <a:schemeClr val="accent2"/>
                      </a:solidFill>
                      <a:prstDash val="solid"/>
                      <a:round/>
                      <a:headEnd type="none" w="med" len="med"/>
                      <a:tailEnd type="none" w="med" len="med"/>
                    </a:lnR>
                    <a:lnT>
                      <a:noFill/>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Product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a:noFill/>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Service</a:t>
                      </a:r>
                    </a:p>
                  </a:txBody>
                  <a:tcPr anchor="ctr">
                    <a:lnL w="12700" cap="flat" cmpd="sng" algn="ctr">
                      <a:solidFill>
                        <a:schemeClr val="accent2"/>
                      </a:solidFill>
                      <a:prstDash val="solid"/>
                      <a:round/>
                      <a:headEnd type="none" w="med" len="med"/>
                      <a:tailEnd type="none" w="med" len="med"/>
                    </a:lnL>
                    <a:lnR>
                      <a:noFill/>
                    </a:lnR>
                    <a:lnT>
                      <a:noFill/>
                    </a:lnT>
                    <a:lnB w="12700" cap="flat" cmpd="sng" algn="ctr">
                      <a:solidFill>
                        <a:schemeClr val="accent2"/>
                      </a:solidFill>
                      <a:prstDash val="solid"/>
                      <a:round/>
                      <a:headEnd type="none" w="med" len="med"/>
                      <a:tailEnd type="none" w="med" len="med"/>
                    </a:lnB>
                    <a:solidFill>
                      <a:schemeClr val="tx1"/>
                    </a:solidFill>
                  </a:tcPr>
                </a:tc>
              </a:tr>
              <a:tr h="992620">
                <a:tc>
                  <a:txBody>
                    <a:bodyPr/>
                    <a:lstStyle/>
                    <a:p>
                      <a:pPr algn="ctr"/>
                      <a:r>
                        <a:rPr lang="en-US" sz="2400" b="1" dirty="0">
                          <a:solidFill>
                            <a:srgbClr val="FFFF00"/>
                          </a:solidFill>
                        </a:rPr>
                        <a:t>Tangibility</a:t>
                      </a:r>
                    </a:p>
                  </a:txBody>
                  <a:tcPr anchor="ctr">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Tangible</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Intangible</a:t>
                      </a:r>
                    </a:p>
                  </a:txBody>
                  <a:tcPr anchor="ctr">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1334674">
                <a:tc>
                  <a:txBody>
                    <a:bodyPr/>
                    <a:lstStyle/>
                    <a:p>
                      <a:pPr algn="ctr"/>
                      <a:r>
                        <a:rPr lang="en-US" sz="2400" b="1" dirty="0">
                          <a:solidFill>
                            <a:srgbClr val="FFFF00"/>
                          </a:solidFill>
                        </a:rPr>
                        <a:t>Production </a:t>
                      </a:r>
                      <a:r>
                        <a:rPr lang="en-US" sz="2400" b="1" dirty="0" smtClean="0">
                          <a:solidFill>
                            <a:srgbClr val="FFFF00"/>
                          </a:solidFill>
                        </a:rPr>
                        <a:t>&amp;</a:t>
                      </a:r>
                      <a:r>
                        <a:rPr lang="en-US" sz="2400" b="1" baseline="0" dirty="0" smtClean="0">
                          <a:solidFill>
                            <a:srgbClr val="FFFF00"/>
                          </a:solidFill>
                        </a:rPr>
                        <a:t> </a:t>
                      </a:r>
                      <a:r>
                        <a:rPr lang="en-US" sz="2400" b="1" dirty="0" smtClean="0">
                          <a:solidFill>
                            <a:srgbClr val="FFFF00"/>
                          </a:solidFill>
                        </a:rPr>
                        <a:t>Consumption</a:t>
                      </a:r>
                      <a:endParaRPr lang="en-US" sz="2400" b="1" dirty="0">
                        <a:solidFill>
                          <a:srgbClr val="FFFF00"/>
                        </a:solidFill>
                      </a:endParaRPr>
                    </a:p>
                  </a:txBody>
                  <a:tcPr anchor="ctr">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Separate</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Simultaneous</a:t>
                      </a:r>
                    </a:p>
                  </a:txBody>
                  <a:tcPr anchor="ctr">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992620">
                <a:tc>
                  <a:txBody>
                    <a:bodyPr/>
                    <a:lstStyle/>
                    <a:p>
                      <a:pPr algn="ctr"/>
                      <a:r>
                        <a:rPr lang="en-US" sz="2400" b="1" dirty="0">
                          <a:solidFill>
                            <a:srgbClr val="FFFF00"/>
                          </a:solidFill>
                        </a:rPr>
                        <a:t>Standardization</a:t>
                      </a:r>
                    </a:p>
                  </a:txBody>
                  <a:tcPr anchor="ctr">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More standardized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More variable</a:t>
                      </a:r>
                    </a:p>
                  </a:txBody>
                  <a:tcPr anchor="ctr">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992620">
                <a:tc>
                  <a:txBody>
                    <a:bodyPr/>
                    <a:lstStyle/>
                    <a:p>
                      <a:pPr algn="ctr"/>
                      <a:r>
                        <a:rPr lang="en-US" sz="2400" b="1" dirty="0">
                          <a:solidFill>
                            <a:srgbClr val="FFFF00"/>
                          </a:solidFill>
                        </a:rPr>
                        <a:t>Inventory</a:t>
                      </a:r>
                    </a:p>
                  </a:txBody>
                  <a:tcPr anchor="ctr">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Can be stored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c>
                  <a:txBody>
                    <a:bodyPr/>
                    <a:lstStyle/>
                    <a:p>
                      <a:pPr algn="ctr"/>
                      <a:r>
                        <a:rPr lang="en-US" sz="2400" b="1" dirty="0">
                          <a:solidFill>
                            <a:srgbClr val="FFFF00"/>
                          </a:solidFill>
                        </a:rPr>
                        <a:t>Perishable</a:t>
                      </a:r>
                    </a:p>
                  </a:txBody>
                  <a:tcPr anchor="ctr">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solidFill>
                  </a:tcPr>
                </a:tc>
              </a:tr>
              <a:tr h="992620">
                <a:tc>
                  <a:txBody>
                    <a:bodyPr/>
                    <a:lstStyle/>
                    <a:p>
                      <a:pPr algn="ctr"/>
                      <a:r>
                        <a:rPr lang="en-US" sz="2400" b="1" dirty="0">
                          <a:solidFill>
                            <a:srgbClr val="FFFF00"/>
                          </a:solidFill>
                        </a:rPr>
                        <a:t>Customer Participation</a:t>
                      </a:r>
                    </a:p>
                  </a:txBody>
                  <a:tcPr anchor="ctr">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solidFill>
                      <a:schemeClr val="tx1"/>
                    </a:solidFill>
                  </a:tcPr>
                </a:tc>
                <a:tc>
                  <a:txBody>
                    <a:bodyPr/>
                    <a:lstStyle/>
                    <a:p>
                      <a:pPr algn="ctr"/>
                      <a:r>
                        <a:rPr lang="en-US" sz="2400" b="1" dirty="0">
                          <a:solidFill>
                            <a:srgbClr val="FFFF00"/>
                          </a:solidFill>
                        </a:rPr>
                        <a:t>Lower</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a:noFill/>
                    </a:lnB>
                    <a:solidFill>
                      <a:schemeClr val="tx1"/>
                    </a:solidFill>
                  </a:tcPr>
                </a:tc>
                <a:tc>
                  <a:txBody>
                    <a:bodyPr/>
                    <a:lstStyle/>
                    <a:p>
                      <a:pPr algn="ctr"/>
                      <a:r>
                        <a:rPr lang="en-US" sz="2400" b="1" dirty="0">
                          <a:solidFill>
                            <a:srgbClr val="FFFF00"/>
                          </a:solidFill>
                        </a:rPr>
                        <a:t>Higher</a:t>
                      </a:r>
                    </a:p>
                  </a:txBody>
                  <a:tcPr anchor="ctr">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a:noFill/>
                    </a:lnB>
                    <a:solidFill>
                      <a:schemeClr val="tx1"/>
                    </a:solidFill>
                  </a:tcPr>
                </a:tc>
              </a:tr>
            </a:tbl>
          </a:graphicData>
        </a:graphic>
      </p:graphicFrame>
    </p:spTree>
    <p:extLst>
      <p:ext uri="{BB962C8B-B14F-4D97-AF65-F5344CB8AC3E}">
        <p14:creationId xmlns="" xmlns:p14="http://schemas.microsoft.com/office/powerpoint/2010/main" val="820983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dirty="0" smtClean="0">
                <a:solidFill>
                  <a:srgbClr val="FFFF00"/>
                </a:solidFill>
              </a:rPr>
              <a:t>9 Factors affecting Service Operations	</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r>
              <a:rPr lang="en-US" b="1" dirty="0" smtClean="0">
                <a:solidFill>
                  <a:srgbClr val="FFFF00"/>
                </a:solidFill>
              </a:rPr>
              <a:t>Factors Affecting Service Operations: Navigating the Intangible Landscape</a:t>
            </a:r>
          </a:p>
          <a:p>
            <a:pPr algn="just"/>
            <a:r>
              <a:rPr lang="en-US" dirty="0" smtClean="0">
                <a:solidFill>
                  <a:srgbClr val="FFFF00"/>
                </a:solidFill>
              </a:rPr>
              <a:t>Service operations, unlike tangible product manufacturing, involve the creation and delivery of intangible experiences. These experiences are highly dynamic and depend on numerous factors that can significantly impact a service organization's success. Let's delve into the key factors that influence service operations:</a:t>
            </a:r>
          </a:p>
        </p:txBody>
      </p:sp>
    </p:spTree>
    <p:extLst>
      <p:ext uri="{BB962C8B-B14F-4D97-AF65-F5344CB8AC3E}">
        <p14:creationId xmlns="" xmlns:p14="http://schemas.microsoft.com/office/powerpoint/2010/main" val="820983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67426"/>
            <a:ext cx="10515600" cy="6690574"/>
          </a:xfrm>
        </p:spPr>
        <p:txBody>
          <a:bodyPr>
            <a:normAutofit lnSpcReduction="10000"/>
          </a:bodyPr>
          <a:lstStyle/>
          <a:p>
            <a:pPr algn="just">
              <a:buNone/>
            </a:pPr>
            <a:r>
              <a:rPr lang="en-US" b="1" dirty="0" smtClean="0">
                <a:solidFill>
                  <a:srgbClr val="FFFF00"/>
                </a:solidFill>
              </a:rPr>
              <a:t>1. People: The Heart of Service Delivery</a:t>
            </a:r>
            <a:endParaRPr lang="en-US" dirty="0" smtClean="0">
              <a:solidFill>
                <a:srgbClr val="FFFF00"/>
              </a:solidFill>
            </a:endParaRPr>
          </a:p>
          <a:p>
            <a:pPr algn="just"/>
            <a:r>
              <a:rPr lang="en-US" b="1" dirty="0" smtClean="0">
                <a:solidFill>
                  <a:srgbClr val="FFFF00"/>
                </a:solidFill>
              </a:rPr>
              <a:t>Employees:</a:t>
            </a:r>
            <a:r>
              <a:rPr lang="en-US" dirty="0" smtClean="0">
                <a:solidFill>
                  <a:srgbClr val="FFFF00"/>
                </a:solidFill>
              </a:rPr>
              <a:t> The skills, experience, and attitude of service personnel directly impact customer satisfaction. Training, motivation, and empowerment are crucial.</a:t>
            </a:r>
          </a:p>
          <a:p>
            <a:pPr algn="just"/>
            <a:r>
              <a:rPr lang="en-US" b="1" dirty="0" smtClean="0">
                <a:solidFill>
                  <a:srgbClr val="FFFF00"/>
                </a:solidFill>
              </a:rPr>
              <a:t>Customer Interaction:</a:t>
            </a:r>
            <a:r>
              <a:rPr lang="en-US" dirty="0" smtClean="0">
                <a:solidFill>
                  <a:srgbClr val="FFFF00"/>
                </a:solidFill>
              </a:rPr>
              <a:t> The quality of interactions between service providers and customers significantly influences perceived service quality. Effective communication, attentiveness, and problem-solving skills are essential.</a:t>
            </a:r>
          </a:p>
          <a:p>
            <a:pPr algn="just">
              <a:buNone/>
            </a:pPr>
            <a:r>
              <a:rPr lang="en-US" b="1" dirty="0" smtClean="0">
                <a:solidFill>
                  <a:srgbClr val="FFFF00"/>
                </a:solidFill>
              </a:rPr>
              <a:t>2. Processes: Designing for Efficiency and Quality</a:t>
            </a:r>
            <a:endParaRPr lang="en-US" dirty="0" smtClean="0">
              <a:solidFill>
                <a:srgbClr val="FFFF00"/>
              </a:solidFill>
            </a:endParaRPr>
          </a:p>
          <a:p>
            <a:pPr algn="just"/>
            <a:r>
              <a:rPr lang="en-US" b="1" dirty="0" smtClean="0">
                <a:solidFill>
                  <a:srgbClr val="FFFF00"/>
                </a:solidFill>
              </a:rPr>
              <a:t>Service Design:</a:t>
            </a:r>
            <a:r>
              <a:rPr lang="en-US" dirty="0" smtClean="0">
                <a:solidFill>
                  <a:srgbClr val="FFFF00"/>
                </a:solidFill>
              </a:rPr>
              <a:t> Clearly defined and well-designed service processes ensure consistency, efficiency, and a smooth customer experience. This includes designing for both front-stage (customer-facing) and back-stage (internal) service operations.</a:t>
            </a:r>
          </a:p>
          <a:p>
            <a:pPr algn="just"/>
            <a:r>
              <a:rPr lang="en-US" b="1" dirty="0" smtClean="0">
                <a:solidFill>
                  <a:srgbClr val="FFFF00"/>
                </a:solidFill>
              </a:rPr>
              <a:t>Standardization vs. Customization:</a:t>
            </a:r>
            <a:r>
              <a:rPr lang="en-US" dirty="0" smtClean="0">
                <a:solidFill>
                  <a:srgbClr val="FFFF00"/>
                </a:solidFill>
              </a:rPr>
              <a:t> Finding the right balance between standardization for efficiency and customization to meet individual customer needs is key.</a:t>
            </a:r>
          </a:p>
        </p:txBody>
      </p:sp>
    </p:spTree>
    <p:extLst>
      <p:ext uri="{BB962C8B-B14F-4D97-AF65-F5344CB8AC3E}">
        <p14:creationId xmlns="" xmlns:p14="http://schemas.microsoft.com/office/powerpoint/2010/main" val="82098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93182"/>
            <a:ext cx="10515600" cy="6664817"/>
          </a:xfrm>
        </p:spPr>
        <p:txBody>
          <a:bodyPr>
            <a:normAutofit fontScale="85000" lnSpcReduction="20000"/>
          </a:bodyPr>
          <a:lstStyle/>
          <a:p>
            <a:pPr algn="just">
              <a:buNone/>
            </a:pPr>
            <a:r>
              <a:rPr lang="en-US" b="1" dirty="0" smtClean="0">
                <a:solidFill>
                  <a:srgbClr val="FFFF00"/>
                </a:solidFill>
              </a:rPr>
              <a:t>3. Technology: A Powerful Enabler</a:t>
            </a:r>
            <a:endParaRPr lang="en-US" dirty="0" smtClean="0">
              <a:solidFill>
                <a:srgbClr val="FFFF00"/>
              </a:solidFill>
            </a:endParaRPr>
          </a:p>
          <a:p>
            <a:pPr algn="just">
              <a:buNone/>
            </a:pPr>
            <a:r>
              <a:rPr lang="en-US" b="1" dirty="0" smtClean="0">
                <a:solidFill>
                  <a:srgbClr val="FFFF00"/>
                </a:solidFill>
              </a:rPr>
              <a:t>Automation:</a:t>
            </a:r>
            <a:r>
              <a:rPr lang="en-US" dirty="0" smtClean="0">
                <a:solidFill>
                  <a:srgbClr val="FFFF00"/>
                </a:solidFill>
              </a:rPr>
              <a:t> Technology can automate routine tasks, freeing up employees to focus on more complex customer interactions.</a:t>
            </a:r>
          </a:p>
          <a:p>
            <a:pPr algn="just">
              <a:buNone/>
            </a:pPr>
            <a:r>
              <a:rPr lang="en-US" b="1" dirty="0" smtClean="0">
                <a:solidFill>
                  <a:srgbClr val="FFFF00"/>
                </a:solidFill>
              </a:rPr>
              <a:t>Information Systems:</a:t>
            </a:r>
            <a:r>
              <a:rPr lang="en-US" dirty="0" smtClean="0">
                <a:solidFill>
                  <a:srgbClr val="FFFF00"/>
                </a:solidFill>
              </a:rPr>
              <a:t> Efficient data management and information systems are crucial for scheduling appointments, tracking customer history, and streamlining service delivery.</a:t>
            </a:r>
          </a:p>
          <a:p>
            <a:pPr algn="just">
              <a:buNone/>
            </a:pPr>
            <a:r>
              <a:rPr lang="en-US" b="1" dirty="0" smtClean="0">
                <a:solidFill>
                  <a:srgbClr val="FFFF00"/>
                </a:solidFill>
              </a:rPr>
              <a:t>Customer Self-Service:</a:t>
            </a:r>
            <a:r>
              <a:rPr lang="en-US" dirty="0" smtClean="0">
                <a:solidFill>
                  <a:srgbClr val="FFFF00"/>
                </a:solidFill>
              </a:rPr>
              <a:t> Self-service technologies like online portals or mobile apps empower customers and can reduce workload on service staff.</a:t>
            </a:r>
          </a:p>
          <a:p>
            <a:pPr algn="just">
              <a:buNone/>
            </a:pPr>
            <a:r>
              <a:rPr lang="en-US" b="1" dirty="0" smtClean="0">
                <a:solidFill>
                  <a:srgbClr val="FFFF00"/>
                </a:solidFill>
              </a:rPr>
              <a:t>4. Physical Environment and Capacity</a:t>
            </a:r>
            <a:endParaRPr lang="en-US" dirty="0" smtClean="0">
              <a:solidFill>
                <a:srgbClr val="FFFF00"/>
              </a:solidFill>
            </a:endParaRPr>
          </a:p>
          <a:p>
            <a:pPr algn="just">
              <a:buNone/>
            </a:pPr>
            <a:r>
              <a:rPr lang="en-US" b="1" dirty="0" smtClean="0">
                <a:solidFill>
                  <a:srgbClr val="FFFF00"/>
                </a:solidFill>
              </a:rPr>
              <a:t>Service </a:t>
            </a:r>
            <a:r>
              <a:rPr lang="en-US" b="1" dirty="0" err="1" smtClean="0">
                <a:solidFill>
                  <a:srgbClr val="FFFF00"/>
                </a:solidFill>
              </a:rPr>
              <a:t>scape</a:t>
            </a:r>
            <a:r>
              <a:rPr lang="en-US" b="1" dirty="0" smtClean="0">
                <a:solidFill>
                  <a:srgbClr val="FFFF00"/>
                </a:solidFill>
              </a:rPr>
              <a:t>:</a:t>
            </a:r>
            <a:r>
              <a:rPr lang="en-US" dirty="0" smtClean="0">
                <a:solidFill>
                  <a:srgbClr val="FFFF00"/>
                </a:solidFill>
              </a:rPr>
              <a:t> The physical environment where the service is delivered (e.g., restaurant layout, hospital waiting room) can influence customer perception and experience.</a:t>
            </a:r>
          </a:p>
          <a:p>
            <a:pPr algn="just">
              <a:buNone/>
            </a:pPr>
            <a:r>
              <a:rPr lang="en-US" b="1" dirty="0" smtClean="0">
                <a:solidFill>
                  <a:srgbClr val="FFFF00"/>
                </a:solidFill>
              </a:rPr>
              <a:t>Capacity Management:</a:t>
            </a:r>
            <a:r>
              <a:rPr lang="en-US" dirty="0" smtClean="0">
                <a:solidFill>
                  <a:srgbClr val="FFFF00"/>
                </a:solidFill>
              </a:rPr>
              <a:t> Matching service capacity (number of staff, equipment) to customer demand is essential to avoid long wait times and ensure a smooth flow of service delivery.</a:t>
            </a:r>
          </a:p>
          <a:p>
            <a:pPr algn="just">
              <a:buNone/>
            </a:pPr>
            <a:r>
              <a:rPr lang="en-US" b="1" dirty="0" smtClean="0">
                <a:solidFill>
                  <a:srgbClr val="FFFF00"/>
                </a:solidFill>
              </a:rPr>
              <a:t>5. External Factors: The Wider Context</a:t>
            </a:r>
            <a:endParaRPr lang="en-US" dirty="0" smtClean="0">
              <a:solidFill>
                <a:srgbClr val="FFFF00"/>
              </a:solidFill>
            </a:endParaRPr>
          </a:p>
          <a:p>
            <a:pPr algn="just">
              <a:buNone/>
            </a:pPr>
            <a:r>
              <a:rPr lang="en-US" b="1" dirty="0" smtClean="0">
                <a:solidFill>
                  <a:srgbClr val="FFFF00"/>
                </a:solidFill>
              </a:rPr>
              <a:t>Economic Conditions:</a:t>
            </a:r>
            <a:r>
              <a:rPr lang="en-US" dirty="0" smtClean="0">
                <a:solidFill>
                  <a:srgbClr val="FFFF00"/>
                </a:solidFill>
              </a:rPr>
              <a:t> Economic downturns can impact customer demand for services.</a:t>
            </a:r>
          </a:p>
          <a:p>
            <a:pPr algn="just">
              <a:buNone/>
            </a:pPr>
            <a:r>
              <a:rPr lang="en-US" b="1" dirty="0" smtClean="0">
                <a:solidFill>
                  <a:srgbClr val="FFFF00"/>
                </a:solidFill>
              </a:rPr>
              <a:t>Regulations and Laws:</a:t>
            </a:r>
            <a:r>
              <a:rPr lang="en-US" dirty="0" smtClean="0">
                <a:solidFill>
                  <a:srgbClr val="FFFF00"/>
                </a:solidFill>
              </a:rPr>
              <a:t> Government regulations and labor laws can influence service operations and staffing requirements.</a:t>
            </a:r>
          </a:p>
        </p:txBody>
      </p:sp>
    </p:spTree>
    <p:extLst>
      <p:ext uri="{BB962C8B-B14F-4D97-AF65-F5344CB8AC3E}">
        <p14:creationId xmlns="" xmlns:p14="http://schemas.microsoft.com/office/powerpoint/2010/main" val="82098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67424"/>
            <a:ext cx="10515600" cy="6690575"/>
          </a:xfrm>
        </p:spPr>
        <p:txBody>
          <a:bodyPr>
            <a:normAutofit/>
          </a:bodyPr>
          <a:lstStyle/>
          <a:p>
            <a:pPr algn="just"/>
            <a:r>
              <a:rPr lang="en-US" b="1" dirty="0" smtClean="0">
                <a:solidFill>
                  <a:srgbClr val="FFFF00"/>
                </a:solidFill>
              </a:rPr>
              <a:t>Here's how it unfolds:</a:t>
            </a:r>
            <a:endParaRPr lang="en-US" dirty="0" smtClean="0">
              <a:solidFill>
                <a:srgbClr val="FFFF00"/>
              </a:solidFill>
            </a:endParaRPr>
          </a:p>
          <a:p>
            <a:pPr algn="just"/>
            <a:r>
              <a:rPr lang="en-US" b="1" dirty="0" smtClean="0">
                <a:solidFill>
                  <a:srgbClr val="FFFF00"/>
                </a:solidFill>
              </a:rPr>
              <a:t>Retail Sales Fluctuations:</a:t>
            </a:r>
            <a:r>
              <a:rPr lang="en-US" dirty="0" smtClean="0">
                <a:solidFill>
                  <a:srgbClr val="FFFF00"/>
                </a:solidFill>
              </a:rPr>
              <a:t> Retailers experience normal fluctuations in customer demand. A slight increase in sales might trigger...</a:t>
            </a:r>
          </a:p>
          <a:p>
            <a:pPr algn="just"/>
            <a:r>
              <a:rPr lang="en-US" b="1" dirty="0" smtClean="0">
                <a:solidFill>
                  <a:srgbClr val="FFFF00"/>
                </a:solidFill>
              </a:rPr>
              <a:t>Overly Large Orders:</a:t>
            </a:r>
            <a:r>
              <a:rPr lang="en-US" dirty="0" smtClean="0">
                <a:solidFill>
                  <a:srgbClr val="FFFF00"/>
                </a:solidFill>
              </a:rPr>
              <a:t> Retailers, fearing </a:t>
            </a:r>
            <a:r>
              <a:rPr lang="en-US" dirty="0" err="1" smtClean="0">
                <a:solidFill>
                  <a:srgbClr val="FFFF00"/>
                </a:solidFill>
              </a:rPr>
              <a:t>stockouts</a:t>
            </a:r>
            <a:r>
              <a:rPr lang="en-US" dirty="0" smtClean="0">
                <a:solidFill>
                  <a:srgbClr val="FFFF00"/>
                </a:solidFill>
              </a:rPr>
              <a:t>, place larger orders than necessary to meet actual demand. This safety net creates a buffer, but it distorts the true demand signal.</a:t>
            </a:r>
          </a:p>
          <a:p>
            <a:pPr algn="just"/>
            <a:r>
              <a:rPr lang="en-US" b="1" dirty="0" smtClean="0">
                <a:solidFill>
                  <a:srgbClr val="FFFF00"/>
                </a:solidFill>
              </a:rPr>
              <a:t>Wholesalers React:</a:t>
            </a:r>
            <a:r>
              <a:rPr lang="en-US" dirty="0" smtClean="0">
                <a:solidFill>
                  <a:srgbClr val="FFFF00"/>
                </a:solidFill>
              </a:rPr>
              <a:t> Wholesalers see the increased orders from retailers and assume a surge in demand. They, in turn, place even larger orders with distributors.</a:t>
            </a:r>
          </a:p>
          <a:p>
            <a:pPr algn="just"/>
            <a:r>
              <a:rPr lang="en-US" b="1" dirty="0" smtClean="0">
                <a:solidFill>
                  <a:srgbClr val="FFFF00"/>
                </a:solidFill>
              </a:rPr>
              <a:t>Distributors Follow Suit:</a:t>
            </a:r>
            <a:r>
              <a:rPr lang="en-US" dirty="0" smtClean="0">
                <a:solidFill>
                  <a:srgbClr val="FFFF00"/>
                </a:solidFill>
              </a:rPr>
              <a:t> Distributors see the inflated orders from wholesalers and misinterpret it as a significant increase in market demand. They bulk up their orders to manufacturers.</a:t>
            </a:r>
          </a:p>
          <a:p>
            <a:pPr algn="just"/>
            <a:r>
              <a:rPr lang="en-US" b="1" dirty="0" smtClean="0">
                <a:solidFill>
                  <a:srgbClr val="FFFF00"/>
                </a:solidFill>
              </a:rPr>
              <a:t>Manufacturers Overproduce:</a:t>
            </a:r>
            <a:r>
              <a:rPr lang="en-US" dirty="0" smtClean="0">
                <a:solidFill>
                  <a:srgbClr val="FFFF00"/>
                </a:solidFill>
              </a:rPr>
              <a:t> Manufacturers, receiving amplified demand signals, ramp up production to meet the perceived surge. This can lead to excess inventory buildup.</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dirty="0" smtClean="0">
                <a:solidFill>
                  <a:srgbClr val="FFFF00"/>
                </a:solidFill>
              </a:rPr>
              <a:t>9 SERVQUAL Model of Measuring Service Quality	</a:t>
            </a:r>
            <a:endParaRPr lang="en-US" dirty="0">
              <a:solidFill>
                <a:srgbClr val="FFFF00"/>
              </a:solidFill>
            </a:endParaRPr>
          </a:p>
        </p:txBody>
      </p:sp>
      <p:sp>
        <p:nvSpPr>
          <p:cNvPr id="4" name="Content Placeholder 3"/>
          <p:cNvSpPr>
            <a:spLocks noGrp="1"/>
          </p:cNvSpPr>
          <p:nvPr>
            <p:ph idx="1"/>
          </p:nvPr>
        </p:nvSpPr>
        <p:spPr>
          <a:xfrm>
            <a:off x="838200" y="1197734"/>
            <a:ext cx="10515600" cy="5660265"/>
          </a:xfrm>
        </p:spPr>
        <p:txBody>
          <a:bodyPr>
            <a:normAutofit fontScale="92500" lnSpcReduction="20000"/>
          </a:bodyPr>
          <a:lstStyle/>
          <a:p>
            <a:pPr algn="just"/>
            <a:r>
              <a:rPr lang="en-US" b="1" dirty="0" smtClean="0">
                <a:solidFill>
                  <a:srgbClr val="FFFF00"/>
                </a:solidFill>
              </a:rPr>
              <a:t>Unveiling Service Quality: A Look at the SERVQUAL Model</a:t>
            </a:r>
          </a:p>
          <a:p>
            <a:pPr algn="just"/>
            <a:r>
              <a:rPr lang="en-US" dirty="0" smtClean="0">
                <a:solidFill>
                  <a:srgbClr val="FFFF00"/>
                </a:solidFill>
              </a:rPr>
              <a:t>In the world of services, where offerings are intangible and experiences subjective, measuring quality can be a challenge. The SERVQUAL model is a widely used framework that helps businesses assess service quality from the customer's perspective.</a:t>
            </a:r>
          </a:p>
          <a:p>
            <a:pPr algn="just"/>
            <a:r>
              <a:rPr lang="en-US" b="1" dirty="0" smtClean="0">
                <a:solidFill>
                  <a:srgbClr val="FFFF00"/>
                </a:solidFill>
              </a:rPr>
              <a:t>Core of SERVQUAL: The Gap Between Expectations and Perceptions</a:t>
            </a:r>
            <a:endParaRPr lang="en-US" dirty="0" smtClean="0">
              <a:solidFill>
                <a:srgbClr val="FFFF00"/>
              </a:solidFill>
            </a:endParaRPr>
          </a:p>
          <a:p>
            <a:pPr algn="just"/>
            <a:r>
              <a:rPr lang="en-US" dirty="0" smtClean="0">
                <a:solidFill>
                  <a:srgbClr val="FFFF00"/>
                </a:solidFill>
              </a:rPr>
              <a:t>SERVQUAL, developed by Parasuraman, Zeithaml, and Berry, proposes that service quality is determined by the gap between a customer's expectations of service and their perception of the service actually delivered. Here's the breakdown:</a:t>
            </a:r>
          </a:p>
          <a:p>
            <a:pPr algn="just"/>
            <a:r>
              <a:rPr lang="en-US" b="1" dirty="0" smtClean="0">
                <a:solidFill>
                  <a:srgbClr val="FFFF00"/>
                </a:solidFill>
              </a:rPr>
              <a:t>Customer Expectations:</a:t>
            </a:r>
            <a:r>
              <a:rPr lang="en-US" dirty="0" smtClean="0">
                <a:solidFill>
                  <a:srgbClr val="FFFF00"/>
                </a:solidFill>
              </a:rPr>
              <a:t> These are the standards or beliefs customers have about what constitutes good service in a particular situation. Expectations can be shaped by advertising, past experiences, and word-of-mouth.</a:t>
            </a:r>
          </a:p>
          <a:p>
            <a:pPr algn="just"/>
            <a:r>
              <a:rPr lang="en-US" b="1" dirty="0" smtClean="0">
                <a:solidFill>
                  <a:srgbClr val="FFFF00"/>
                </a:solidFill>
              </a:rPr>
              <a:t>Perceived Service:</a:t>
            </a:r>
            <a:r>
              <a:rPr lang="en-US" dirty="0" smtClean="0">
                <a:solidFill>
                  <a:srgbClr val="FFFF00"/>
                </a:solidFill>
              </a:rPr>
              <a:t> This refers to the customer's actual experience of the service received. It encompasses factors like staff courtesy, responsiveness to inquiries, and efficiency of service delivery.</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opic-6-2.jpg"/>
          <p:cNvPicPr>
            <a:picLocks noGrp="1" noChangeAspect="1"/>
          </p:cNvPicPr>
          <p:nvPr>
            <p:ph idx="1"/>
          </p:nvPr>
        </p:nvPicPr>
        <p:blipFill>
          <a:blip r:embed="rId2">
            <a:lum bright="-30000" contrast="-30000"/>
          </a:blip>
          <a:stretch>
            <a:fillRect/>
          </a:stretch>
        </p:blipFill>
        <p:spPr>
          <a:xfrm>
            <a:off x="1493949" y="399476"/>
            <a:ext cx="8693239" cy="6094502"/>
          </a:xfrm>
        </p:spPr>
      </p:pic>
    </p:spTree>
    <p:extLst>
      <p:ext uri="{BB962C8B-B14F-4D97-AF65-F5344CB8AC3E}">
        <p14:creationId xmlns="" xmlns:p14="http://schemas.microsoft.com/office/powerpoint/2010/main" val="820983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The Five Dimensions of Service Quality:</a:t>
            </a:r>
            <a:endParaRPr lang="en-US" dirty="0">
              <a:solidFill>
                <a:srgbClr val="FFFF00"/>
              </a:solidFill>
            </a:endParaRPr>
          </a:p>
        </p:txBody>
      </p:sp>
      <p:sp>
        <p:nvSpPr>
          <p:cNvPr id="4" name="Content Placeholder 3"/>
          <p:cNvSpPr>
            <a:spLocks noGrp="1"/>
          </p:cNvSpPr>
          <p:nvPr>
            <p:ph idx="1"/>
          </p:nvPr>
        </p:nvSpPr>
        <p:spPr>
          <a:xfrm>
            <a:off x="838200" y="1197734"/>
            <a:ext cx="10515600" cy="5660265"/>
          </a:xfrm>
        </p:spPr>
        <p:txBody>
          <a:bodyPr>
            <a:normAutofit fontScale="92500" lnSpcReduction="20000"/>
          </a:bodyPr>
          <a:lstStyle/>
          <a:p>
            <a:pPr algn="just"/>
            <a:r>
              <a:rPr lang="en-US" dirty="0" smtClean="0">
                <a:solidFill>
                  <a:srgbClr val="FFFF00"/>
                </a:solidFill>
              </a:rPr>
              <a:t>SERVQUAL identifies five key dimensions that shape customer expectations and perceptions of service quality:</a:t>
            </a:r>
          </a:p>
          <a:p>
            <a:pPr algn="just"/>
            <a:r>
              <a:rPr lang="en-US" b="1" dirty="0" smtClean="0">
                <a:solidFill>
                  <a:srgbClr val="FFFF00"/>
                </a:solidFill>
              </a:rPr>
              <a:t>Tangibles:</a:t>
            </a:r>
            <a:r>
              <a:rPr lang="en-US" dirty="0" smtClean="0">
                <a:solidFill>
                  <a:srgbClr val="FFFF00"/>
                </a:solidFill>
              </a:rPr>
              <a:t> The appearance of physical facilities, equipment, staff, and communication materials. (e.g., clean and modern restaurant, professional website)</a:t>
            </a:r>
          </a:p>
          <a:p>
            <a:pPr algn="just"/>
            <a:r>
              <a:rPr lang="en-US" b="1" dirty="0" smtClean="0">
                <a:solidFill>
                  <a:srgbClr val="FFFF00"/>
                </a:solidFill>
              </a:rPr>
              <a:t>Reliability:</a:t>
            </a:r>
            <a:r>
              <a:rPr lang="en-US" dirty="0" smtClean="0">
                <a:solidFill>
                  <a:srgbClr val="FFFF00"/>
                </a:solidFill>
              </a:rPr>
              <a:t> The ability to deliver the promised service dependably and accurately. (e.g., on-time appointments, consistent service quality)</a:t>
            </a:r>
          </a:p>
          <a:p>
            <a:pPr algn="just"/>
            <a:r>
              <a:rPr lang="en-US" b="1" dirty="0" smtClean="0">
                <a:solidFill>
                  <a:srgbClr val="FFFF00"/>
                </a:solidFill>
              </a:rPr>
              <a:t>Responsiveness:</a:t>
            </a:r>
            <a:r>
              <a:rPr lang="en-US" dirty="0" smtClean="0">
                <a:solidFill>
                  <a:srgbClr val="FFFF00"/>
                </a:solidFill>
              </a:rPr>
              <a:t> The willingness and readiness of staff to help customers and address their requests promptly. (e.g., attentive waiters, prompt response to service requests)</a:t>
            </a:r>
          </a:p>
          <a:p>
            <a:pPr algn="just"/>
            <a:r>
              <a:rPr lang="en-US" b="1" dirty="0" smtClean="0">
                <a:solidFill>
                  <a:srgbClr val="FFFF00"/>
                </a:solidFill>
              </a:rPr>
              <a:t>Assurance:</a:t>
            </a:r>
            <a:r>
              <a:rPr lang="en-US" dirty="0" smtClean="0">
                <a:solidFill>
                  <a:srgbClr val="FFFF00"/>
                </a:solidFill>
              </a:rPr>
              <a:t> The knowledge and courtesy of employees and their ability to inspire trust and confidence. (e.g., knowledgeable staff, secure payment processing)</a:t>
            </a:r>
          </a:p>
          <a:p>
            <a:pPr algn="just"/>
            <a:r>
              <a:rPr lang="en-US" b="1" dirty="0" smtClean="0">
                <a:solidFill>
                  <a:srgbClr val="FFFF00"/>
                </a:solidFill>
              </a:rPr>
              <a:t>Empathy:</a:t>
            </a:r>
            <a:r>
              <a:rPr lang="en-US" dirty="0" smtClean="0">
                <a:solidFill>
                  <a:srgbClr val="FFFF00"/>
                </a:solidFill>
              </a:rPr>
              <a:t> The provision of individualized attention and care to customers. Understanding the specific needs of each customer and catering to them. (e.g., remembering customer preferences, personalized service interactions)</a:t>
            </a:r>
          </a:p>
        </p:txBody>
      </p:sp>
    </p:spTree>
    <p:extLst>
      <p:ext uri="{BB962C8B-B14F-4D97-AF65-F5344CB8AC3E}">
        <p14:creationId xmlns="" xmlns:p14="http://schemas.microsoft.com/office/powerpoint/2010/main" val="8209834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Using SERVQUAL:</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dirty="0" smtClean="0">
                <a:solidFill>
                  <a:srgbClr val="FFFF00"/>
                </a:solidFill>
              </a:rPr>
              <a:t>The SERVQUAL model typically involves:</a:t>
            </a:r>
          </a:p>
          <a:p>
            <a:pPr algn="just"/>
            <a:r>
              <a:rPr lang="en-US" dirty="0" smtClean="0">
                <a:solidFill>
                  <a:srgbClr val="FFFF00"/>
                </a:solidFill>
              </a:rPr>
              <a:t>Developing a questionnaire with statements for each dimension, measuring both customer expectations and perceptions.</a:t>
            </a:r>
          </a:p>
          <a:p>
            <a:pPr algn="just"/>
            <a:r>
              <a:rPr lang="en-US" dirty="0" smtClean="0">
                <a:solidFill>
                  <a:srgbClr val="FFFF00"/>
                </a:solidFill>
              </a:rPr>
              <a:t>Calculating the gap between these scores for each dimension.</a:t>
            </a:r>
          </a:p>
          <a:p>
            <a:pPr algn="just"/>
            <a:r>
              <a:rPr lang="en-US" dirty="0" smtClean="0">
                <a:solidFill>
                  <a:srgbClr val="FFFF00"/>
                </a:solidFill>
              </a:rPr>
              <a:t>Identifying areas where the service falls short of customer expectations and focusing improvement efforts on those areas.</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Strengths and Limitations of SERVQUAL:</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fontScale="92500" lnSpcReduction="10000"/>
          </a:bodyPr>
          <a:lstStyle/>
          <a:p>
            <a:pPr algn="just"/>
            <a:r>
              <a:rPr lang="en-US" b="1" dirty="0" smtClean="0">
                <a:solidFill>
                  <a:srgbClr val="FFFF00"/>
                </a:solidFill>
              </a:rPr>
              <a:t>Strengths:</a:t>
            </a:r>
            <a:r>
              <a:rPr lang="en-US" dirty="0" smtClean="0">
                <a:solidFill>
                  <a:srgbClr val="FFFF00"/>
                </a:solidFill>
              </a:rPr>
              <a:t> Provides a structured approach to measuring service quality, identifies areas for improvement, and is relatively easy to implement.</a:t>
            </a:r>
          </a:p>
          <a:p>
            <a:pPr algn="just"/>
            <a:r>
              <a:rPr lang="en-US" b="1" dirty="0" smtClean="0">
                <a:solidFill>
                  <a:srgbClr val="FFFF00"/>
                </a:solidFill>
              </a:rPr>
              <a:t>Limitations:</a:t>
            </a:r>
            <a:r>
              <a:rPr lang="en-US" dirty="0" smtClean="0">
                <a:solidFill>
                  <a:srgbClr val="FFFF00"/>
                </a:solidFill>
              </a:rPr>
              <a:t> Relies on subjective customer perceptions, may not be suitable for all service industries, and cultural differences can influence expectations.</a:t>
            </a:r>
          </a:p>
          <a:p>
            <a:pPr algn="just"/>
            <a:r>
              <a:rPr lang="en-US" b="1" dirty="0" smtClean="0">
                <a:solidFill>
                  <a:srgbClr val="FFFF00"/>
                </a:solidFill>
              </a:rPr>
              <a:t>Conclusion:</a:t>
            </a:r>
            <a:endParaRPr lang="en-US" dirty="0" smtClean="0">
              <a:solidFill>
                <a:srgbClr val="FFFF00"/>
              </a:solidFill>
            </a:endParaRPr>
          </a:p>
          <a:p>
            <a:pPr algn="just"/>
            <a:r>
              <a:rPr lang="en-US" dirty="0" smtClean="0">
                <a:solidFill>
                  <a:srgbClr val="FFFF00"/>
                </a:solidFill>
              </a:rPr>
              <a:t>The SERVQUAL model serves as a valuable tool for understanding customer expectations and identifying areas for improvement in service quality. By understanding the five dimensions and the importance of closing the gap between expectations and perceptions, businesses can enhance customer satisfaction, build loyalty, and gain a competitive edge in the service industry. It's important to remember that SERVQUAL is just one tool, and businesses should use it in conjunction with other methods to get a well-rounded view of their service quality.</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3"/>
            <a:ext cx="10515600" cy="1180339"/>
          </a:xfrm>
          <a:solidFill>
            <a:schemeClr val="tx1"/>
          </a:solidFill>
        </p:spPr>
        <p:txBody>
          <a:bodyPr>
            <a:normAutofit/>
          </a:bodyPr>
          <a:lstStyle/>
          <a:p>
            <a:r>
              <a:rPr lang="en-US" sz="3600" dirty="0" smtClean="0">
                <a:solidFill>
                  <a:srgbClr val="FFFF00"/>
                </a:solidFill>
              </a:rPr>
              <a:t>10 Process of Production planning and Control (PPC) Routing, Scheduling, Loading, Just-in-time (JIT)	</a:t>
            </a:r>
            <a:endParaRPr lang="en-US" sz="3600" dirty="0">
              <a:solidFill>
                <a:srgbClr val="FFFF00"/>
              </a:solidFill>
            </a:endParaRPr>
          </a:p>
        </p:txBody>
      </p:sp>
      <p:sp>
        <p:nvSpPr>
          <p:cNvPr id="4" name="Content Placeholder 3"/>
          <p:cNvSpPr>
            <a:spLocks noGrp="1"/>
          </p:cNvSpPr>
          <p:nvPr>
            <p:ph idx="1"/>
          </p:nvPr>
        </p:nvSpPr>
        <p:spPr>
          <a:xfrm>
            <a:off x="838200" y="1738649"/>
            <a:ext cx="10515600" cy="4438314"/>
          </a:xfrm>
        </p:spPr>
        <p:txBody>
          <a:bodyPr>
            <a:normAutofit/>
          </a:bodyPr>
          <a:lstStyle/>
          <a:p>
            <a:pPr algn="just"/>
            <a:r>
              <a:rPr lang="en-US" b="1" dirty="0" smtClean="0">
                <a:solidFill>
                  <a:srgbClr val="FFFF00"/>
                </a:solidFill>
              </a:rPr>
              <a:t>Production Planning and Control (PPC): Orchestrating the Flow of Goods</a:t>
            </a:r>
          </a:p>
          <a:p>
            <a:pPr algn="just"/>
            <a:r>
              <a:rPr lang="en-US" dirty="0" smtClean="0">
                <a:solidFill>
                  <a:srgbClr val="FFFF00"/>
                </a:solidFill>
              </a:rPr>
              <a:t>Production planning and control (PPC) is the backbone of efficient manufacturing operations. It encompasses a series of interconnected processes that ensure the smooth and timely production of goods, meeting customer demand while optimizing resource utilization. Here's a breakdown of the key elements of PPC, along with a popular production philosophy:</a:t>
            </a:r>
          </a:p>
          <a:p>
            <a:pPr algn="just"/>
            <a:endParaRPr lang="en-US" dirty="0" smtClean="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The Four Pillars of PPC:</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fontScale="92500" lnSpcReduction="10000"/>
          </a:bodyPr>
          <a:lstStyle/>
          <a:p>
            <a:pPr algn="just"/>
            <a:r>
              <a:rPr lang="en-US" b="1" dirty="0" smtClean="0">
                <a:solidFill>
                  <a:srgbClr val="FFFF00"/>
                </a:solidFill>
              </a:rPr>
              <a:t>Routing:</a:t>
            </a:r>
            <a:r>
              <a:rPr lang="en-US" dirty="0" smtClean="0">
                <a:solidFill>
                  <a:srgbClr val="FFFF00"/>
                </a:solidFill>
              </a:rPr>
              <a:t> Defines the specific path that raw materials will take through the production process, specifying the sequence of operations and the work centers involved. This ensures a logical flow and avoids bottlenecks. (e.g., routing sheet specifying steps for assembling a product)</a:t>
            </a:r>
          </a:p>
          <a:p>
            <a:pPr algn="just"/>
            <a:r>
              <a:rPr lang="en-US" b="1" dirty="0" smtClean="0">
                <a:solidFill>
                  <a:srgbClr val="FFFF00"/>
                </a:solidFill>
              </a:rPr>
              <a:t>Scheduling:</a:t>
            </a:r>
            <a:r>
              <a:rPr lang="en-US" dirty="0" smtClean="0">
                <a:solidFill>
                  <a:srgbClr val="FFFF00"/>
                </a:solidFill>
              </a:rPr>
              <a:t> Determines when each operation in the production process will be performed. It considers factors like lead times, resource availability, and due dates. Scheduling techniques like Gantt charts or Critical Path Method (CPM) help visualize and optimize production schedules.</a:t>
            </a:r>
          </a:p>
          <a:p>
            <a:pPr algn="just"/>
            <a:r>
              <a:rPr lang="en-US" b="1" dirty="0" smtClean="0">
                <a:solidFill>
                  <a:srgbClr val="FFFF00"/>
                </a:solidFill>
              </a:rPr>
              <a:t>Loading:</a:t>
            </a:r>
            <a:r>
              <a:rPr lang="en-US" dirty="0" smtClean="0">
                <a:solidFill>
                  <a:srgbClr val="FFFF00"/>
                </a:solidFill>
              </a:rPr>
              <a:t> Assigns tasks to specific work centers or machines, ensuring they are not overloaded or underutilized. It balances the workload to avoid delays and maintain production efficiency.</a:t>
            </a:r>
          </a:p>
          <a:p>
            <a:pPr algn="just"/>
            <a:r>
              <a:rPr lang="en-US" b="1" dirty="0" smtClean="0">
                <a:solidFill>
                  <a:srgbClr val="FFFF00"/>
                </a:solidFill>
              </a:rPr>
              <a:t>Dispatching:</a:t>
            </a:r>
            <a:r>
              <a:rPr lang="en-US" dirty="0" smtClean="0">
                <a:solidFill>
                  <a:srgbClr val="FFFF00"/>
                </a:solidFill>
              </a:rPr>
              <a:t> Releases work orders to the production floor, authorizing the start of specific tasks according to the schedule and workload. It ensures a smooth flow of materials and avoids confusion on the shop floor.</a:t>
            </a:r>
          </a:p>
        </p:txBody>
      </p:sp>
    </p:spTree>
    <p:extLst>
      <p:ext uri="{BB962C8B-B14F-4D97-AF65-F5344CB8AC3E}">
        <p14:creationId xmlns="" xmlns:p14="http://schemas.microsoft.com/office/powerpoint/2010/main" val="8209834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Just-in-Time (JIT) Manufacturing:</a:t>
            </a:r>
            <a:endParaRPr lang="en-US" dirty="0">
              <a:solidFill>
                <a:srgbClr val="FFFF00"/>
              </a:solidFill>
            </a:endParaRPr>
          </a:p>
        </p:txBody>
      </p:sp>
      <p:sp>
        <p:nvSpPr>
          <p:cNvPr id="4" name="Content Placeholder 3"/>
          <p:cNvSpPr>
            <a:spLocks noGrp="1"/>
          </p:cNvSpPr>
          <p:nvPr>
            <p:ph idx="1"/>
          </p:nvPr>
        </p:nvSpPr>
        <p:spPr>
          <a:xfrm>
            <a:off x="838200" y="1197734"/>
            <a:ext cx="10515600" cy="5660265"/>
          </a:xfrm>
        </p:spPr>
        <p:txBody>
          <a:bodyPr>
            <a:normAutofit fontScale="77500" lnSpcReduction="20000"/>
          </a:bodyPr>
          <a:lstStyle/>
          <a:p>
            <a:pPr algn="just"/>
            <a:r>
              <a:rPr lang="en-US" dirty="0" smtClean="0">
                <a:solidFill>
                  <a:srgbClr val="FFFF00"/>
                </a:solidFill>
              </a:rPr>
              <a:t>JIT is a production philosophy that aims to minimize waste and optimize efficiency by receiving materials only when needed for production. This reduces inventory carrying costs and storage space requirements. Here's how JIT relates to PPC:</a:t>
            </a:r>
          </a:p>
          <a:p>
            <a:pPr algn="just"/>
            <a:r>
              <a:rPr lang="en-US" b="1" dirty="0" smtClean="0">
                <a:solidFill>
                  <a:srgbClr val="FFFF00"/>
                </a:solidFill>
              </a:rPr>
              <a:t>Reduced Scheduling Complexity:</a:t>
            </a:r>
            <a:r>
              <a:rPr lang="en-US" dirty="0" smtClean="0">
                <a:solidFill>
                  <a:srgbClr val="FFFF00"/>
                </a:solidFill>
              </a:rPr>
              <a:t> With less inventory on hand, production planning can focus on a shorter time horizon, simplifying scheduling.</a:t>
            </a:r>
          </a:p>
          <a:p>
            <a:pPr algn="just"/>
            <a:r>
              <a:rPr lang="en-US" b="1" dirty="0" smtClean="0">
                <a:solidFill>
                  <a:srgbClr val="FFFF00"/>
                </a:solidFill>
              </a:rPr>
              <a:t>Flexible Routing:</a:t>
            </a:r>
            <a:r>
              <a:rPr lang="en-US" dirty="0" smtClean="0">
                <a:solidFill>
                  <a:srgbClr val="FFFF00"/>
                </a:solidFill>
              </a:rPr>
              <a:t> JIT often utilizes flexible manufacturing systems that can adapt to changes in product demand or design.</a:t>
            </a:r>
          </a:p>
          <a:p>
            <a:pPr algn="just"/>
            <a:r>
              <a:rPr lang="en-US" b="1" dirty="0" smtClean="0">
                <a:solidFill>
                  <a:srgbClr val="FFFF00"/>
                </a:solidFill>
              </a:rPr>
              <a:t>Continuous Improvement:</a:t>
            </a:r>
            <a:r>
              <a:rPr lang="en-US" dirty="0" smtClean="0">
                <a:solidFill>
                  <a:srgbClr val="FFFF00"/>
                </a:solidFill>
              </a:rPr>
              <a:t> The JIT philosophy emphasizes ongoing process improvement to eliminate waste and inefficiencies, impacting all aspects of PPC.</a:t>
            </a:r>
          </a:p>
          <a:p>
            <a:pPr algn="just"/>
            <a:r>
              <a:rPr lang="en-US" b="1" dirty="0" smtClean="0">
                <a:solidFill>
                  <a:srgbClr val="FFFF00"/>
                </a:solidFill>
              </a:rPr>
              <a:t>Benefits of Effective PPC:</a:t>
            </a:r>
            <a:endParaRPr lang="en-US" dirty="0" smtClean="0">
              <a:solidFill>
                <a:srgbClr val="FFFF00"/>
              </a:solidFill>
            </a:endParaRPr>
          </a:p>
          <a:p>
            <a:pPr algn="just"/>
            <a:r>
              <a:rPr lang="en-US" b="1" dirty="0" smtClean="0">
                <a:solidFill>
                  <a:srgbClr val="FFFF00"/>
                </a:solidFill>
              </a:rPr>
              <a:t>Increased Efficiency:</a:t>
            </a:r>
            <a:r>
              <a:rPr lang="en-US" dirty="0" smtClean="0">
                <a:solidFill>
                  <a:srgbClr val="FFFF00"/>
                </a:solidFill>
              </a:rPr>
              <a:t> Optimized production processes lead to reduced waste and improved resource utilization.</a:t>
            </a:r>
          </a:p>
          <a:p>
            <a:pPr algn="just"/>
            <a:r>
              <a:rPr lang="en-US" b="1" dirty="0" smtClean="0">
                <a:solidFill>
                  <a:srgbClr val="FFFF00"/>
                </a:solidFill>
              </a:rPr>
              <a:t>Reduced Costs:</a:t>
            </a:r>
            <a:r>
              <a:rPr lang="en-US" dirty="0" smtClean="0">
                <a:solidFill>
                  <a:srgbClr val="FFFF00"/>
                </a:solidFill>
              </a:rPr>
              <a:t> Lower inventory levels and efficient use of resources contribute to cost savings.</a:t>
            </a:r>
          </a:p>
          <a:p>
            <a:pPr algn="just"/>
            <a:r>
              <a:rPr lang="en-US" b="1" dirty="0" smtClean="0">
                <a:solidFill>
                  <a:srgbClr val="FFFF00"/>
                </a:solidFill>
              </a:rPr>
              <a:t>Improved On-Time Delivery:</a:t>
            </a:r>
            <a:r>
              <a:rPr lang="en-US" dirty="0" smtClean="0">
                <a:solidFill>
                  <a:srgbClr val="FFFF00"/>
                </a:solidFill>
              </a:rPr>
              <a:t> Effective scheduling helps meet customer delivery deadlines consistently.</a:t>
            </a:r>
          </a:p>
          <a:p>
            <a:pPr algn="just"/>
            <a:r>
              <a:rPr lang="en-US" b="1" dirty="0" smtClean="0">
                <a:solidFill>
                  <a:srgbClr val="FFFF00"/>
                </a:solidFill>
              </a:rPr>
              <a:t>Enhanced Quality:</a:t>
            </a:r>
            <a:r>
              <a:rPr lang="en-US" dirty="0" smtClean="0">
                <a:solidFill>
                  <a:srgbClr val="FFFF00"/>
                </a:solidFill>
              </a:rPr>
              <a:t> Streamlined processes and continuous improvement can lead to higher product quality.</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Just-in-Time (JIT) Manufacturing:</a:t>
            </a:r>
            <a:endParaRPr lang="en-US" dirty="0">
              <a:solidFill>
                <a:srgbClr val="FFFF00"/>
              </a:solidFill>
            </a:endParaRPr>
          </a:p>
        </p:txBody>
      </p:sp>
      <p:sp>
        <p:nvSpPr>
          <p:cNvPr id="4" name="Content Placeholder 3"/>
          <p:cNvSpPr>
            <a:spLocks noGrp="1"/>
          </p:cNvSpPr>
          <p:nvPr>
            <p:ph idx="1"/>
          </p:nvPr>
        </p:nvSpPr>
        <p:spPr>
          <a:xfrm>
            <a:off x="838200" y="1197735"/>
            <a:ext cx="10515600" cy="5486400"/>
          </a:xfrm>
        </p:spPr>
        <p:txBody>
          <a:bodyPr>
            <a:normAutofit fontScale="77500" lnSpcReduction="20000"/>
          </a:bodyPr>
          <a:lstStyle/>
          <a:p>
            <a:pPr algn="just"/>
            <a:r>
              <a:rPr lang="en-US" dirty="0" smtClean="0">
                <a:solidFill>
                  <a:srgbClr val="FFFF00"/>
                </a:solidFill>
              </a:rPr>
              <a:t>JIT is a production philosophy that aims to minimize waste and optimize efficiency by receiving materials only when needed for production. This reduces inventory carrying costs and storage space requirements. Here's how JIT relates to PPC:</a:t>
            </a:r>
          </a:p>
          <a:p>
            <a:pPr algn="just"/>
            <a:r>
              <a:rPr lang="en-US" b="1" dirty="0" smtClean="0">
                <a:solidFill>
                  <a:srgbClr val="FFFF00"/>
                </a:solidFill>
              </a:rPr>
              <a:t>Reduced Scheduling Complexity:</a:t>
            </a:r>
            <a:r>
              <a:rPr lang="en-US" dirty="0" smtClean="0">
                <a:solidFill>
                  <a:srgbClr val="FFFF00"/>
                </a:solidFill>
              </a:rPr>
              <a:t> With less inventory on hand, production planning can focus on a shorter time horizon, simplifying scheduling.</a:t>
            </a:r>
          </a:p>
          <a:p>
            <a:pPr algn="just"/>
            <a:r>
              <a:rPr lang="en-US" b="1" dirty="0" smtClean="0">
                <a:solidFill>
                  <a:srgbClr val="FFFF00"/>
                </a:solidFill>
              </a:rPr>
              <a:t>Flexible Routing:</a:t>
            </a:r>
            <a:r>
              <a:rPr lang="en-US" dirty="0" smtClean="0">
                <a:solidFill>
                  <a:srgbClr val="FFFF00"/>
                </a:solidFill>
              </a:rPr>
              <a:t> JIT often utilizes flexible manufacturing systems that can adapt to changes in product demand or design.</a:t>
            </a:r>
          </a:p>
          <a:p>
            <a:pPr algn="just"/>
            <a:r>
              <a:rPr lang="en-US" b="1" dirty="0" smtClean="0">
                <a:solidFill>
                  <a:srgbClr val="FFFF00"/>
                </a:solidFill>
              </a:rPr>
              <a:t>Continuous Improvement:</a:t>
            </a:r>
            <a:r>
              <a:rPr lang="en-US" dirty="0" smtClean="0">
                <a:solidFill>
                  <a:srgbClr val="FFFF00"/>
                </a:solidFill>
              </a:rPr>
              <a:t> The JIT philosophy emphasizes ongoing process improvement to eliminate waste and inefficiencies, impacting all aspects of PPC.</a:t>
            </a:r>
          </a:p>
          <a:p>
            <a:pPr algn="just"/>
            <a:r>
              <a:rPr lang="en-US" b="1" dirty="0" smtClean="0">
                <a:solidFill>
                  <a:srgbClr val="FFFF00"/>
                </a:solidFill>
              </a:rPr>
              <a:t>Benefits of Effective PPC:</a:t>
            </a:r>
            <a:endParaRPr lang="en-US" dirty="0" smtClean="0">
              <a:solidFill>
                <a:srgbClr val="FFFF00"/>
              </a:solidFill>
            </a:endParaRPr>
          </a:p>
          <a:p>
            <a:pPr algn="just"/>
            <a:r>
              <a:rPr lang="en-US" b="1" dirty="0" smtClean="0">
                <a:solidFill>
                  <a:srgbClr val="FFFF00"/>
                </a:solidFill>
              </a:rPr>
              <a:t>Increased Efficiency:</a:t>
            </a:r>
            <a:r>
              <a:rPr lang="en-US" dirty="0" smtClean="0">
                <a:solidFill>
                  <a:srgbClr val="FFFF00"/>
                </a:solidFill>
              </a:rPr>
              <a:t> Optimized production processes lead to reduced waste and improved resource utilization.</a:t>
            </a:r>
          </a:p>
          <a:p>
            <a:pPr algn="just"/>
            <a:r>
              <a:rPr lang="en-US" b="1" dirty="0" smtClean="0">
                <a:solidFill>
                  <a:srgbClr val="FFFF00"/>
                </a:solidFill>
              </a:rPr>
              <a:t>Reduced Costs:</a:t>
            </a:r>
            <a:r>
              <a:rPr lang="en-US" dirty="0" smtClean="0">
                <a:solidFill>
                  <a:srgbClr val="FFFF00"/>
                </a:solidFill>
              </a:rPr>
              <a:t> Lower inventory levels and efficient use of resources contribute to cost savings.</a:t>
            </a:r>
          </a:p>
          <a:p>
            <a:pPr algn="just"/>
            <a:r>
              <a:rPr lang="en-US" b="1" dirty="0" smtClean="0">
                <a:solidFill>
                  <a:srgbClr val="FFFF00"/>
                </a:solidFill>
              </a:rPr>
              <a:t>Improved On-Time Delivery:</a:t>
            </a:r>
            <a:r>
              <a:rPr lang="en-US" dirty="0" smtClean="0">
                <a:solidFill>
                  <a:srgbClr val="FFFF00"/>
                </a:solidFill>
              </a:rPr>
              <a:t> Effective scheduling helps meet customer delivery deadlines consistently.</a:t>
            </a:r>
          </a:p>
          <a:p>
            <a:pPr algn="just"/>
            <a:r>
              <a:rPr lang="en-US" b="1" dirty="0" smtClean="0">
                <a:solidFill>
                  <a:srgbClr val="FFFF00"/>
                </a:solidFill>
              </a:rPr>
              <a:t>Enhanced Quality:</a:t>
            </a:r>
            <a:r>
              <a:rPr lang="en-US" dirty="0" smtClean="0">
                <a:solidFill>
                  <a:srgbClr val="FFFF00"/>
                </a:solidFill>
              </a:rPr>
              <a:t> Streamlined processes and continuous improvement can lead to higher product quality.</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3"/>
            <a:ext cx="10515600" cy="729579"/>
          </a:xfrm>
          <a:solidFill>
            <a:schemeClr val="tx1"/>
          </a:solidFill>
        </p:spPr>
        <p:txBody>
          <a:bodyPr>
            <a:noAutofit/>
          </a:bodyPr>
          <a:lstStyle/>
          <a:p>
            <a:r>
              <a:rPr lang="en-US" sz="3200" dirty="0" smtClean="0">
                <a:solidFill>
                  <a:srgbClr val="FFFF00"/>
                </a:solidFill>
              </a:rPr>
              <a:t>11 Types of plant layout and 7QC Tools and its Advancements	</a:t>
            </a:r>
            <a:endParaRPr lang="en-US" sz="3200" dirty="0">
              <a:solidFill>
                <a:srgbClr val="FFFF00"/>
              </a:solidFill>
            </a:endParaRPr>
          </a:p>
        </p:txBody>
      </p:sp>
      <p:sp>
        <p:nvSpPr>
          <p:cNvPr id="4" name="Content Placeholder 3"/>
          <p:cNvSpPr>
            <a:spLocks noGrp="1"/>
          </p:cNvSpPr>
          <p:nvPr>
            <p:ph idx="1"/>
          </p:nvPr>
        </p:nvSpPr>
        <p:spPr>
          <a:xfrm>
            <a:off x="838200" y="1184857"/>
            <a:ext cx="10515600" cy="4992106"/>
          </a:xfrm>
        </p:spPr>
        <p:txBody>
          <a:bodyPr>
            <a:normAutofit fontScale="92500" lnSpcReduction="10000"/>
          </a:bodyPr>
          <a:lstStyle/>
          <a:p>
            <a:pPr algn="just"/>
            <a:r>
              <a:rPr lang="en-US" b="1" dirty="0" smtClean="0">
                <a:solidFill>
                  <a:srgbClr val="FFFF00"/>
                </a:solidFill>
              </a:rPr>
              <a:t>Plant Layouts: Arranging for Efficiency</a:t>
            </a:r>
            <a:endParaRPr lang="en-US" dirty="0" smtClean="0">
              <a:solidFill>
                <a:srgbClr val="FFFF00"/>
              </a:solidFill>
            </a:endParaRPr>
          </a:p>
          <a:p>
            <a:pPr algn="just"/>
            <a:r>
              <a:rPr lang="en-US" dirty="0" smtClean="0">
                <a:solidFill>
                  <a:srgbClr val="FFFF00"/>
                </a:solidFill>
              </a:rPr>
              <a:t>A well-designed plant layout is crucial for optimizing production processes. Here's a breakdown of the four main types of plant layouts:</a:t>
            </a:r>
          </a:p>
          <a:p>
            <a:pPr algn="just"/>
            <a:r>
              <a:rPr lang="en-US" b="1" dirty="0" smtClean="0">
                <a:solidFill>
                  <a:srgbClr val="FFFF00"/>
                </a:solidFill>
              </a:rPr>
              <a:t>Product Layout (Flow Shop):</a:t>
            </a:r>
            <a:r>
              <a:rPr lang="en-US" dirty="0" smtClean="0">
                <a:solidFill>
                  <a:srgbClr val="FFFF00"/>
                </a:solidFill>
              </a:rPr>
              <a:t> Ideal for high-volume production of standardized products. Machines are arranged in the sequence of operations required to produce the product, creating a smooth flow of materials. This layout is efficient but less adaptable to changes in product design.</a:t>
            </a:r>
          </a:p>
          <a:p>
            <a:pPr algn="just"/>
            <a:r>
              <a:rPr lang="en-US" b="1" dirty="0" smtClean="0">
                <a:solidFill>
                  <a:srgbClr val="FFFF00"/>
                </a:solidFill>
              </a:rPr>
              <a:t>Process Layout (Functional Shop):</a:t>
            </a:r>
            <a:r>
              <a:rPr lang="en-US" dirty="0" smtClean="0">
                <a:solidFill>
                  <a:srgbClr val="FFFF00"/>
                </a:solidFill>
              </a:rPr>
              <a:t> Groups machines based on their function (e.g., drilling, welding, painting) This layout offers flexibility for handling a variety of products with different production processes. However, it can lead to longer material handling distances compared to a flow shop.</a:t>
            </a:r>
          </a:p>
        </p:txBody>
      </p:sp>
    </p:spTree>
    <p:extLst>
      <p:ext uri="{BB962C8B-B14F-4D97-AF65-F5344CB8AC3E}">
        <p14:creationId xmlns="" xmlns:p14="http://schemas.microsoft.com/office/powerpoint/2010/main" val="820983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The Push vs. Pull Approach:</a:t>
            </a:r>
            <a:endParaRPr lang="en-US" dirty="0">
              <a:solidFill>
                <a:srgbClr val="FFFF00"/>
              </a:solidFill>
            </a:endParaRPr>
          </a:p>
        </p:txBody>
      </p:sp>
      <p:sp>
        <p:nvSpPr>
          <p:cNvPr id="4" name="Content Placeholder 3"/>
          <p:cNvSpPr>
            <a:spLocks noGrp="1"/>
          </p:cNvSpPr>
          <p:nvPr>
            <p:ph idx="1"/>
          </p:nvPr>
        </p:nvSpPr>
        <p:spPr>
          <a:xfrm>
            <a:off x="876837" y="1197735"/>
            <a:ext cx="10515600" cy="4979228"/>
          </a:xfrm>
        </p:spPr>
        <p:txBody>
          <a:bodyPr>
            <a:normAutofit fontScale="85000" lnSpcReduction="20000"/>
          </a:bodyPr>
          <a:lstStyle/>
          <a:p>
            <a:pPr algn="just"/>
            <a:r>
              <a:rPr lang="en-US" dirty="0" smtClean="0">
                <a:solidFill>
                  <a:srgbClr val="FFFF00"/>
                </a:solidFill>
              </a:rPr>
              <a:t>The bullwhip effect can be mitigated by adopting a </a:t>
            </a:r>
            <a:r>
              <a:rPr lang="en-US" b="1" dirty="0" smtClean="0">
                <a:solidFill>
                  <a:srgbClr val="FFFF00"/>
                </a:solidFill>
              </a:rPr>
              <a:t>pull system</a:t>
            </a:r>
            <a:r>
              <a:rPr lang="en-US" dirty="0" smtClean="0">
                <a:solidFill>
                  <a:srgbClr val="FFFF00"/>
                </a:solidFill>
              </a:rPr>
              <a:t> instead of a traditional </a:t>
            </a:r>
            <a:r>
              <a:rPr lang="en-US" b="1" dirty="0" smtClean="0">
                <a:solidFill>
                  <a:srgbClr val="FFFF00"/>
                </a:solidFill>
              </a:rPr>
              <a:t>push system</a:t>
            </a:r>
            <a:r>
              <a:rPr lang="en-US" dirty="0" smtClean="0">
                <a:solidFill>
                  <a:srgbClr val="FFFF00"/>
                </a:solidFill>
              </a:rPr>
              <a:t>:</a:t>
            </a:r>
          </a:p>
          <a:p>
            <a:pPr algn="just"/>
            <a:r>
              <a:rPr lang="en-US" b="1" dirty="0" smtClean="0">
                <a:solidFill>
                  <a:srgbClr val="FFFF00"/>
                </a:solidFill>
              </a:rPr>
              <a:t>Push System:</a:t>
            </a:r>
            <a:r>
              <a:rPr lang="en-US" dirty="0" smtClean="0">
                <a:solidFill>
                  <a:srgbClr val="FFFF00"/>
                </a:solidFill>
              </a:rPr>
              <a:t> Manufacturers forecast demand and push finished goods down the supply chain to distributors and retailers, often leading to overproduction and the bullwhip effect.</a:t>
            </a:r>
          </a:p>
          <a:p>
            <a:pPr algn="just"/>
            <a:r>
              <a:rPr lang="en-US" b="1" dirty="0" smtClean="0">
                <a:solidFill>
                  <a:srgbClr val="FFFF00"/>
                </a:solidFill>
              </a:rPr>
              <a:t>Pull System:</a:t>
            </a:r>
            <a:r>
              <a:rPr lang="en-US" dirty="0" smtClean="0">
                <a:solidFill>
                  <a:srgbClr val="FFFF00"/>
                </a:solidFill>
              </a:rPr>
              <a:t> Production is triggered by actual customer demand. Retailers electronically signal their needs to distributors, who then inform manufacturers. This creates a more responsive and demand-driven supply chain.</a:t>
            </a:r>
          </a:p>
          <a:p>
            <a:pPr algn="just"/>
            <a:r>
              <a:rPr lang="en-US" dirty="0" smtClean="0">
                <a:solidFill>
                  <a:srgbClr val="FFFF00"/>
                </a:solidFill>
              </a:rPr>
              <a:t>However, implementing a pure pull system is not always practical. A hybrid approach, combining elements of both push and pull, is often used. Techniques like:</a:t>
            </a:r>
          </a:p>
          <a:p>
            <a:pPr algn="just"/>
            <a:r>
              <a:rPr lang="en-US" b="1" dirty="0" smtClean="0">
                <a:solidFill>
                  <a:srgbClr val="FFFF00"/>
                </a:solidFill>
              </a:rPr>
              <a:t>Collaborative Planning, Forecasting, and Replenishment (CPFR):</a:t>
            </a:r>
            <a:r>
              <a:rPr lang="en-US" dirty="0" smtClean="0">
                <a:solidFill>
                  <a:srgbClr val="FFFF00"/>
                </a:solidFill>
              </a:rPr>
              <a:t> Sharing demand data and forecasts across the supply chain improves information flow and reduces distortion.</a:t>
            </a:r>
          </a:p>
          <a:p>
            <a:pPr algn="just"/>
            <a:r>
              <a:rPr lang="en-US" b="1" dirty="0" smtClean="0">
                <a:solidFill>
                  <a:srgbClr val="FFFF00"/>
                </a:solidFill>
              </a:rPr>
              <a:t>Vendor Managed Inventory (VMI):</a:t>
            </a:r>
            <a:r>
              <a:rPr lang="en-US" dirty="0" smtClean="0">
                <a:solidFill>
                  <a:srgbClr val="FFFF00"/>
                </a:solidFill>
              </a:rPr>
              <a:t> The supplier manages the inventory levels at the retailer, ensuring stock availability while minimizing overstocking.</a:t>
            </a:r>
          </a:p>
          <a:p>
            <a:pPr algn="just"/>
            <a:endParaRPr lang="en-US" dirty="0" smtClean="0">
              <a:solidFill>
                <a:srgbClr val="FFFF00"/>
              </a:solidFill>
            </a:endParaRP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079" y="656823"/>
            <a:ext cx="10515600" cy="5558776"/>
          </a:xfrm>
        </p:spPr>
        <p:txBody>
          <a:bodyPr/>
          <a:lstStyle/>
          <a:p>
            <a:pPr algn="just"/>
            <a:r>
              <a:rPr lang="en-US" b="1" dirty="0" smtClean="0">
                <a:solidFill>
                  <a:srgbClr val="FFFF00"/>
                </a:solidFill>
              </a:rPr>
              <a:t>Fixed Position Layout:</a:t>
            </a:r>
            <a:r>
              <a:rPr lang="en-US" dirty="0" smtClean="0">
                <a:solidFill>
                  <a:srgbClr val="FFFF00"/>
                </a:solidFill>
              </a:rPr>
              <a:t> The product remains stationary, and workers and equipment are brought to the product as needed. This is suitable for large, bulky items like ships or airplanes. This layout requires careful planning of resource movement and can be less efficient for smaller products.</a:t>
            </a:r>
          </a:p>
          <a:p>
            <a:pPr algn="just"/>
            <a:r>
              <a:rPr lang="en-US" b="1" dirty="0" smtClean="0">
                <a:solidFill>
                  <a:srgbClr val="FFFF00"/>
                </a:solidFill>
              </a:rPr>
              <a:t>Combination Layout:</a:t>
            </a:r>
            <a:r>
              <a:rPr lang="en-US" dirty="0" smtClean="0">
                <a:solidFill>
                  <a:srgbClr val="FFFF00"/>
                </a:solidFill>
              </a:rPr>
              <a:t> Combines elements of the above layouts to suit specific production needs. For example, a product layout might be used for the main assembly line, with a process layout for specialized tasks like painting or welding.</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Choosing the Right Layout:</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dirty="0" smtClean="0">
                <a:solidFill>
                  <a:srgbClr val="FFFF00"/>
                </a:solidFill>
              </a:rPr>
              <a:t>The optimal layout depends on several factors:</a:t>
            </a:r>
          </a:p>
          <a:p>
            <a:pPr algn="just"/>
            <a:r>
              <a:rPr lang="en-US" b="1" dirty="0" smtClean="0">
                <a:solidFill>
                  <a:srgbClr val="FFFF00"/>
                </a:solidFill>
              </a:rPr>
              <a:t>Product Volume and Variety:</a:t>
            </a:r>
            <a:r>
              <a:rPr lang="en-US" dirty="0" smtClean="0">
                <a:solidFill>
                  <a:srgbClr val="FFFF00"/>
                </a:solidFill>
              </a:rPr>
              <a:t> High-volume standardized products favor flow shops, while process layouts are better for variety.</a:t>
            </a:r>
          </a:p>
          <a:p>
            <a:pPr algn="just"/>
            <a:r>
              <a:rPr lang="en-US" b="1" dirty="0" smtClean="0">
                <a:solidFill>
                  <a:srgbClr val="FFFF00"/>
                </a:solidFill>
              </a:rPr>
              <a:t>Material Handling:</a:t>
            </a:r>
            <a:r>
              <a:rPr lang="en-US" dirty="0" smtClean="0">
                <a:solidFill>
                  <a:srgbClr val="FFFF00"/>
                </a:solidFill>
              </a:rPr>
              <a:t> Flow shops minimize material handling, while process layouts might require more movement.</a:t>
            </a:r>
          </a:p>
          <a:p>
            <a:pPr algn="just"/>
            <a:r>
              <a:rPr lang="en-US" b="1" dirty="0" smtClean="0">
                <a:solidFill>
                  <a:srgbClr val="FFFF00"/>
                </a:solidFill>
              </a:rPr>
              <a:t>Flexibility Needs:</a:t>
            </a:r>
            <a:r>
              <a:rPr lang="en-US" dirty="0" smtClean="0">
                <a:solidFill>
                  <a:srgbClr val="FFFF00"/>
                </a:solidFill>
              </a:rPr>
              <a:t> Process layouts offer more flexibility for product changes, while flow shops are less adaptable.</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3" y="197701"/>
            <a:ext cx="10515600" cy="626548"/>
          </a:xfrm>
          <a:solidFill>
            <a:schemeClr val="tx1"/>
          </a:solidFill>
        </p:spPr>
        <p:txBody>
          <a:bodyPr>
            <a:normAutofit fontScale="90000"/>
          </a:bodyPr>
          <a:lstStyle/>
          <a:p>
            <a:r>
              <a:rPr lang="en-US" b="1" dirty="0" smtClean="0">
                <a:solidFill>
                  <a:srgbClr val="FFFF00"/>
                </a:solidFill>
              </a:rPr>
              <a:t>12 QC Tools: Driving Quality</a:t>
            </a:r>
            <a:endParaRPr lang="en-US" dirty="0">
              <a:solidFill>
                <a:srgbClr val="FFFF00"/>
              </a:solidFill>
            </a:endParaRPr>
          </a:p>
        </p:txBody>
      </p:sp>
      <p:sp>
        <p:nvSpPr>
          <p:cNvPr id="4" name="Content Placeholder 3"/>
          <p:cNvSpPr>
            <a:spLocks noGrp="1"/>
          </p:cNvSpPr>
          <p:nvPr>
            <p:ph idx="1"/>
          </p:nvPr>
        </p:nvSpPr>
        <p:spPr>
          <a:xfrm>
            <a:off x="838200" y="1017431"/>
            <a:ext cx="10515600" cy="5550794"/>
          </a:xfrm>
        </p:spPr>
        <p:txBody>
          <a:bodyPr>
            <a:normAutofit/>
          </a:bodyPr>
          <a:lstStyle/>
          <a:p>
            <a:pPr marL="514350" indent="-514350" algn="just">
              <a:buNone/>
            </a:pPr>
            <a:r>
              <a:rPr lang="en-US" b="1" dirty="0" smtClean="0">
                <a:solidFill>
                  <a:srgbClr val="FFFF00"/>
                </a:solidFill>
              </a:rPr>
              <a:t>Cause-and-Effect Diagram (Ishikawa Fishbone):</a:t>
            </a:r>
            <a:r>
              <a:rPr lang="en-US" dirty="0" smtClean="0">
                <a:solidFill>
                  <a:srgbClr val="FFFF00"/>
                </a:solidFill>
              </a:rPr>
              <a:t> Identifies potential causes of a quality problem by brainstorming and categorizing them. Advancements include using software for visual mapping and root cause analysis.</a:t>
            </a:r>
          </a:p>
          <a:p>
            <a:pPr marL="514350" indent="-514350" algn="just">
              <a:buNone/>
            </a:pPr>
            <a:r>
              <a:rPr lang="en-US" b="1" dirty="0" smtClean="0">
                <a:solidFill>
                  <a:srgbClr val="FFFF00"/>
                </a:solidFill>
              </a:rPr>
              <a:t>Flowchart:</a:t>
            </a:r>
            <a:r>
              <a:rPr lang="en-US" dirty="0" smtClean="0">
                <a:solidFill>
                  <a:srgbClr val="FFFF00"/>
                </a:solidFill>
              </a:rPr>
              <a:t> Visually maps the steps of a process, helping identify potential bottlenecks or areas for improvement. Advanced flowcharts can be dynamic and interactive, allowing for real-time process monitoring.</a:t>
            </a:r>
          </a:p>
          <a:p>
            <a:pPr marL="514350" indent="-514350" algn="just">
              <a:buNone/>
            </a:pPr>
            <a:r>
              <a:rPr lang="en-US" b="1" dirty="0" smtClean="0">
                <a:solidFill>
                  <a:srgbClr val="FFFF00"/>
                </a:solidFill>
              </a:rPr>
              <a:t>Histogram:</a:t>
            </a:r>
            <a:r>
              <a:rPr lang="en-US" dirty="0" smtClean="0">
                <a:solidFill>
                  <a:srgbClr val="FFFF00"/>
                </a:solidFill>
              </a:rPr>
              <a:t> Shows the frequency distribution of data, helping identify patterns and potential quality issues. Advanced statistical analysis can be combined with histograms for deeper insights.</a:t>
            </a:r>
          </a:p>
        </p:txBody>
      </p:sp>
    </p:spTree>
    <p:extLst>
      <p:ext uri="{BB962C8B-B14F-4D97-AF65-F5344CB8AC3E}">
        <p14:creationId xmlns="" xmlns:p14="http://schemas.microsoft.com/office/powerpoint/2010/main" val="8209834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6518"/>
            <a:ext cx="10515600" cy="5700445"/>
          </a:xfrm>
        </p:spPr>
        <p:txBody>
          <a:bodyPr>
            <a:normAutofit lnSpcReduction="10000"/>
          </a:bodyPr>
          <a:lstStyle/>
          <a:p>
            <a:pPr marL="514350" indent="-514350" algn="just">
              <a:buNone/>
            </a:pPr>
            <a:r>
              <a:rPr lang="en-US" b="1" dirty="0" smtClean="0">
                <a:solidFill>
                  <a:srgbClr val="FFFF00"/>
                </a:solidFill>
              </a:rPr>
              <a:t>Pareto Chart (80/20 Rule):</a:t>
            </a:r>
            <a:r>
              <a:rPr lang="en-US" dirty="0" smtClean="0">
                <a:solidFill>
                  <a:srgbClr val="FFFF00"/>
                </a:solidFill>
              </a:rPr>
              <a:t> Identifies the most frequent quality problems, focusing improvement efforts on the areas with the greatest impact. Software can automate data analysis and Pareto chart generation.</a:t>
            </a:r>
          </a:p>
          <a:p>
            <a:pPr marL="514350" indent="-514350" algn="just">
              <a:buNone/>
            </a:pPr>
            <a:r>
              <a:rPr lang="en-US" b="1" dirty="0" smtClean="0">
                <a:solidFill>
                  <a:srgbClr val="FFFF00"/>
                </a:solidFill>
              </a:rPr>
              <a:t>Check Sheet:</a:t>
            </a:r>
            <a:r>
              <a:rPr lang="en-US" dirty="0" smtClean="0">
                <a:solidFill>
                  <a:srgbClr val="FFFF00"/>
                </a:solidFill>
              </a:rPr>
              <a:t> A standardized form for collecting data on specific quality issues during production. Digital check sheets can be integrated with data collection systems for real-time monitoring.</a:t>
            </a:r>
          </a:p>
          <a:p>
            <a:pPr marL="514350" indent="-514350" algn="just">
              <a:buNone/>
            </a:pPr>
            <a:r>
              <a:rPr lang="en-US" b="1" dirty="0" smtClean="0">
                <a:solidFill>
                  <a:srgbClr val="FFFF00"/>
                </a:solidFill>
              </a:rPr>
              <a:t>Control Chart:</a:t>
            </a:r>
            <a:r>
              <a:rPr lang="en-US" dirty="0" smtClean="0">
                <a:solidFill>
                  <a:srgbClr val="FFFF00"/>
                </a:solidFill>
              </a:rPr>
              <a:t> Tracks a process over time to identify trends or deviations from specifications. Advanced control charts can incorporate statistical process control (SPC) techniques for more robust analysis.</a:t>
            </a:r>
          </a:p>
          <a:p>
            <a:pPr marL="514350" indent="-514350" algn="just">
              <a:buNone/>
            </a:pPr>
            <a:r>
              <a:rPr lang="en-US" b="1" dirty="0" smtClean="0">
                <a:solidFill>
                  <a:srgbClr val="FFFF00"/>
                </a:solidFill>
              </a:rPr>
              <a:t>Scatter Plot:</a:t>
            </a:r>
            <a:r>
              <a:rPr lang="en-US" dirty="0" smtClean="0">
                <a:solidFill>
                  <a:srgbClr val="FFFF00"/>
                </a:solidFill>
              </a:rPr>
              <a:t> Examines the relationship between two variables, potentially revealing correlations between factors and quality issues. Advanced visualization tools can create interactive scatter plots with trend lines and regression analysis.</a:t>
            </a:r>
          </a:p>
          <a:p>
            <a:pPr algn="just"/>
            <a:endParaRPr lang="en-US" dirty="0" smtClean="0">
              <a:solidFill>
                <a:srgbClr val="FFFF00"/>
              </a:solidFill>
            </a:endParaRPr>
          </a:p>
          <a:p>
            <a:pPr algn="just"/>
            <a:endParaRPr lang="en-US" dirty="0" smtClean="0">
              <a:solidFill>
                <a:srgbClr val="FFFF00"/>
              </a:solidFill>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66.JPG"/>
          <p:cNvPicPr>
            <a:picLocks noGrp="1" noChangeAspect="1"/>
          </p:cNvPicPr>
          <p:nvPr>
            <p:ph idx="4294967295"/>
          </p:nvPr>
        </p:nvPicPr>
        <p:blipFill>
          <a:blip r:embed="rId2">
            <a:lum bright="-30000" contrast="-30000"/>
          </a:blip>
          <a:srcRect l="1703" r="3524"/>
          <a:stretch>
            <a:fillRect/>
          </a:stretch>
        </p:blipFill>
        <p:spPr>
          <a:xfrm>
            <a:off x="347730" y="370312"/>
            <a:ext cx="11104599" cy="5708516"/>
          </a:xfr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1090186"/>
          </a:xfrm>
          <a:solidFill>
            <a:schemeClr val="tx1"/>
          </a:solidFill>
        </p:spPr>
        <p:txBody>
          <a:bodyPr>
            <a:normAutofit fontScale="90000"/>
          </a:bodyPr>
          <a:lstStyle/>
          <a:p>
            <a:pPr algn="just"/>
            <a:r>
              <a:rPr lang="en-US" dirty="0" smtClean="0">
                <a:solidFill>
                  <a:srgbClr val="FFFF00"/>
                </a:solidFill>
              </a:rPr>
              <a:t>13 Inventory control techniques- EOQ, ABC, VED,FSN, HML and SDE KANBAN</a:t>
            </a:r>
            <a:endParaRPr lang="en-US" dirty="0">
              <a:solidFill>
                <a:srgbClr val="FFFF00"/>
              </a:solidFill>
            </a:endParaRPr>
          </a:p>
        </p:txBody>
      </p:sp>
      <p:sp>
        <p:nvSpPr>
          <p:cNvPr id="4" name="Content Placeholder 3"/>
          <p:cNvSpPr>
            <a:spLocks noGrp="1"/>
          </p:cNvSpPr>
          <p:nvPr>
            <p:ph idx="1"/>
          </p:nvPr>
        </p:nvSpPr>
        <p:spPr>
          <a:xfrm>
            <a:off x="838200" y="1790163"/>
            <a:ext cx="10515600" cy="4386800"/>
          </a:xfrm>
        </p:spPr>
        <p:txBody>
          <a:bodyPr>
            <a:normAutofit/>
          </a:bodyPr>
          <a:lstStyle/>
          <a:p>
            <a:pPr algn="just"/>
            <a:r>
              <a:rPr lang="en-US" b="1" dirty="0" smtClean="0">
                <a:solidFill>
                  <a:srgbClr val="FFFF00"/>
                </a:solidFill>
              </a:rPr>
              <a:t>Inventory Control Techniques: Optimizing Stock Levels and Costs</a:t>
            </a:r>
          </a:p>
          <a:p>
            <a:pPr algn="just"/>
            <a:r>
              <a:rPr lang="en-US" dirty="0" smtClean="0">
                <a:solidFill>
                  <a:srgbClr val="FFFF00"/>
                </a:solidFill>
              </a:rPr>
              <a:t>Managing inventory effectively is a balancing act. Too little stock can lead to </a:t>
            </a:r>
            <a:r>
              <a:rPr lang="en-US" dirty="0" err="1" smtClean="0">
                <a:solidFill>
                  <a:srgbClr val="FFFF00"/>
                </a:solidFill>
              </a:rPr>
              <a:t>stockouts</a:t>
            </a:r>
            <a:r>
              <a:rPr lang="en-US" dirty="0" smtClean="0">
                <a:solidFill>
                  <a:srgbClr val="FFFF00"/>
                </a:solidFill>
              </a:rPr>
              <a:t> and lost sales, while too much ties up capital and incurs storage costs. Here's a breakdown of some key inventory control techniques to help you find the right balance:</a:t>
            </a:r>
          </a:p>
        </p:txBody>
      </p:sp>
    </p:spTree>
    <p:extLst>
      <p:ext uri="{BB962C8B-B14F-4D97-AF65-F5344CB8AC3E}">
        <p14:creationId xmlns="" xmlns:p14="http://schemas.microsoft.com/office/powerpoint/2010/main" val="8209834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2762"/>
          </a:xfrm>
          <a:solidFill>
            <a:schemeClr val="tx1"/>
          </a:solidFill>
        </p:spPr>
        <p:txBody>
          <a:bodyPr/>
          <a:lstStyle/>
          <a:p>
            <a:r>
              <a:rPr lang="en-US" b="1" dirty="0" smtClean="0">
                <a:solidFill>
                  <a:srgbClr val="FFFF00"/>
                </a:solidFill>
              </a:rPr>
              <a:t>1. Economic Order Quantity (EOQ):</a:t>
            </a:r>
            <a:endParaRPr lang="en-US" dirty="0"/>
          </a:p>
        </p:txBody>
      </p:sp>
      <p:sp>
        <p:nvSpPr>
          <p:cNvPr id="3" name="Content Placeholder 2"/>
          <p:cNvSpPr>
            <a:spLocks noGrp="1"/>
          </p:cNvSpPr>
          <p:nvPr>
            <p:ph idx="1"/>
          </p:nvPr>
        </p:nvSpPr>
        <p:spPr/>
        <p:txBody>
          <a:bodyPr/>
          <a:lstStyle/>
          <a:p>
            <a:pPr algn="just"/>
            <a:r>
              <a:rPr lang="en-US" b="1" dirty="0" smtClean="0">
                <a:solidFill>
                  <a:srgbClr val="FFFF00"/>
                </a:solidFill>
              </a:rPr>
              <a:t>Concept:</a:t>
            </a:r>
            <a:r>
              <a:rPr lang="en-US" dirty="0" smtClean="0">
                <a:solidFill>
                  <a:srgbClr val="FFFF00"/>
                </a:solidFill>
              </a:rPr>
              <a:t> A mathematical model that helps determine the optimal order quantity to minimize total inventory costs. It considers factors like ordering cost, holding cost, and demand.</a:t>
            </a:r>
          </a:p>
          <a:p>
            <a:pPr algn="just"/>
            <a:r>
              <a:rPr lang="en-US" b="1" dirty="0" smtClean="0">
                <a:solidFill>
                  <a:srgbClr val="FFFF00"/>
                </a:solidFill>
              </a:rPr>
              <a:t>Benefits:</a:t>
            </a:r>
            <a:r>
              <a:rPr lang="en-US" dirty="0" smtClean="0">
                <a:solidFill>
                  <a:srgbClr val="FFFF00"/>
                </a:solidFill>
              </a:rPr>
              <a:t> Reduces ordering costs by minimizing the number of orders placed and lowers holding costs by keeping average inventory levels lower.</a:t>
            </a:r>
          </a:p>
          <a:p>
            <a:pPr algn="just"/>
            <a:r>
              <a:rPr lang="en-US" b="1" dirty="0" smtClean="0">
                <a:solidFill>
                  <a:srgbClr val="FFFF00"/>
                </a:solidFill>
              </a:rPr>
              <a:t>Limitations:</a:t>
            </a:r>
            <a:r>
              <a:rPr lang="en-US" dirty="0" smtClean="0">
                <a:solidFill>
                  <a:srgbClr val="FFFF00"/>
                </a:solidFill>
              </a:rPr>
              <a:t> Assumes constant demand and ordering costs, which may not always be realistic.</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2. ABC Analysis:</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Categorizes inventory items based on their annual value consumption.</a:t>
            </a:r>
          </a:p>
          <a:p>
            <a:pPr lvl="1" algn="just"/>
            <a:r>
              <a:rPr lang="en-US" b="1" dirty="0" smtClean="0">
                <a:solidFill>
                  <a:srgbClr val="FFFF00"/>
                </a:solidFill>
              </a:rPr>
              <a:t>A Items:</a:t>
            </a:r>
            <a:r>
              <a:rPr lang="en-US" dirty="0" smtClean="0">
                <a:solidFill>
                  <a:srgbClr val="FFFF00"/>
                </a:solidFill>
              </a:rPr>
              <a:t> High-value items representing a significant portion of total inventory cost (typically 20% of items but 80% of cost). Require close monitoring and control.</a:t>
            </a:r>
          </a:p>
          <a:p>
            <a:pPr lvl="1" algn="just"/>
            <a:r>
              <a:rPr lang="en-US" b="1" dirty="0" smtClean="0">
                <a:solidFill>
                  <a:srgbClr val="FFFF00"/>
                </a:solidFill>
              </a:rPr>
              <a:t>B Items:</a:t>
            </a:r>
            <a:r>
              <a:rPr lang="en-US" dirty="0" smtClean="0">
                <a:solidFill>
                  <a:srgbClr val="FFFF00"/>
                </a:solidFill>
              </a:rPr>
              <a:t> Medium-value items (typically 30% of items but 15% of cost). May require moderate control measures.</a:t>
            </a:r>
          </a:p>
          <a:p>
            <a:pPr lvl="1" algn="just"/>
            <a:r>
              <a:rPr lang="en-US" b="1" dirty="0" smtClean="0">
                <a:solidFill>
                  <a:srgbClr val="FFFF00"/>
                </a:solidFill>
              </a:rPr>
              <a:t>C Items:</a:t>
            </a:r>
            <a:r>
              <a:rPr lang="en-US" dirty="0" smtClean="0">
                <a:solidFill>
                  <a:srgbClr val="FFFF00"/>
                </a:solidFill>
              </a:rPr>
              <a:t> Low-value items representing a small portion of total inventory cost (typically 50% of items but 5% of cost). Simpler control methods can be used.</a:t>
            </a:r>
          </a:p>
          <a:p>
            <a:pPr algn="just"/>
            <a:r>
              <a:rPr lang="en-US" b="1" dirty="0" smtClean="0">
                <a:solidFill>
                  <a:srgbClr val="FFFF00"/>
                </a:solidFill>
              </a:rPr>
              <a:t>Benefits:</a:t>
            </a:r>
            <a:r>
              <a:rPr lang="en-US" dirty="0" smtClean="0">
                <a:solidFill>
                  <a:srgbClr val="FFFF00"/>
                </a:solidFill>
              </a:rPr>
              <a:t> Focuses resources on managing high-value items that have the greatest impact on total inventory cost.</a:t>
            </a:r>
          </a:p>
        </p:txBody>
      </p:sp>
    </p:spTree>
    <p:extLst>
      <p:ext uri="{BB962C8B-B14F-4D97-AF65-F5344CB8AC3E}">
        <p14:creationId xmlns="" xmlns:p14="http://schemas.microsoft.com/office/powerpoint/2010/main" val="8209834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3. VED Analysis:</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Classifies inventory items based on their criticality to production or operations.</a:t>
            </a:r>
          </a:p>
          <a:p>
            <a:pPr lvl="1" algn="just"/>
            <a:r>
              <a:rPr lang="en-US" b="1" dirty="0" smtClean="0">
                <a:solidFill>
                  <a:srgbClr val="FFFF00"/>
                </a:solidFill>
              </a:rPr>
              <a:t>Vital (V):</a:t>
            </a:r>
            <a:r>
              <a:rPr lang="en-US" dirty="0" smtClean="0">
                <a:solidFill>
                  <a:srgbClr val="FFFF00"/>
                </a:solidFill>
              </a:rPr>
              <a:t> Essential items causing production stoppage if unavailable. Highest control priority.</a:t>
            </a:r>
          </a:p>
          <a:p>
            <a:pPr lvl="1" algn="just"/>
            <a:r>
              <a:rPr lang="en-US" b="1" dirty="0" smtClean="0">
                <a:solidFill>
                  <a:srgbClr val="FFFF00"/>
                </a:solidFill>
              </a:rPr>
              <a:t>Essential (E):</a:t>
            </a:r>
            <a:r>
              <a:rPr lang="en-US" dirty="0" smtClean="0">
                <a:solidFill>
                  <a:srgbClr val="FFFF00"/>
                </a:solidFill>
              </a:rPr>
              <a:t> Important items impacting production efficiency or quality. High control priority.</a:t>
            </a:r>
          </a:p>
          <a:p>
            <a:pPr lvl="1" algn="just"/>
            <a:r>
              <a:rPr lang="en-US" b="1" dirty="0" smtClean="0">
                <a:solidFill>
                  <a:srgbClr val="FFFF00"/>
                </a:solidFill>
              </a:rPr>
              <a:t>Desirable (D):</a:t>
            </a:r>
            <a:r>
              <a:rPr lang="en-US" dirty="0" smtClean="0">
                <a:solidFill>
                  <a:srgbClr val="FFFF00"/>
                </a:solidFill>
              </a:rPr>
              <a:t> Items less critical but still important. Moderate control priority.</a:t>
            </a:r>
          </a:p>
          <a:p>
            <a:pPr algn="just"/>
            <a:r>
              <a:rPr lang="en-US" b="1" dirty="0" smtClean="0">
                <a:solidFill>
                  <a:srgbClr val="FFFF00"/>
                </a:solidFill>
              </a:rPr>
              <a:t>Benefits:</a:t>
            </a:r>
            <a:r>
              <a:rPr lang="en-US" dirty="0" smtClean="0">
                <a:solidFill>
                  <a:srgbClr val="FFFF00"/>
                </a:solidFill>
              </a:rPr>
              <a:t> Ensures adequate stock levels for critical items to minimize production disruptions.</a:t>
            </a:r>
          </a:p>
        </p:txBody>
      </p:sp>
    </p:spTree>
    <p:extLst>
      <p:ext uri="{BB962C8B-B14F-4D97-AF65-F5344CB8AC3E}">
        <p14:creationId xmlns="" xmlns:p14="http://schemas.microsoft.com/office/powerpoint/2010/main" val="8209834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4. Forecast-Safety Stock (FSN) Model:</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Combines forecasting techniques with safety stock calculations to determine optimal inventory levels.</a:t>
            </a:r>
          </a:p>
          <a:p>
            <a:pPr lvl="1" algn="just"/>
            <a:r>
              <a:rPr lang="en-US" b="1" dirty="0" smtClean="0">
                <a:solidFill>
                  <a:srgbClr val="FFFF00"/>
                </a:solidFill>
              </a:rPr>
              <a:t>Forecast:</a:t>
            </a:r>
            <a:r>
              <a:rPr lang="en-US" dirty="0" smtClean="0">
                <a:solidFill>
                  <a:srgbClr val="FFFF00"/>
                </a:solidFill>
              </a:rPr>
              <a:t> Predicts future demand for a specific item.</a:t>
            </a:r>
          </a:p>
          <a:p>
            <a:pPr lvl="1" algn="just"/>
            <a:r>
              <a:rPr lang="en-US" b="1" dirty="0" smtClean="0">
                <a:solidFill>
                  <a:srgbClr val="FFFF00"/>
                </a:solidFill>
              </a:rPr>
              <a:t>Safety Stock:</a:t>
            </a:r>
            <a:r>
              <a:rPr lang="en-US" dirty="0" smtClean="0">
                <a:solidFill>
                  <a:srgbClr val="FFFF00"/>
                </a:solidFill>
              </a:rPr>
              <a:t> Buffer inventory to mitigate </a:t>
            </a:r>
            <a:r>
              <a:rPr lang="en-US" dirty="0" err="1" smtClean="0">
                <a:solidFill>
                  <a:srgbClr val="FFFF00"/>
                </a:solidFill>
              </a:rPr>
              <a:t>stockouts</a:t>
            </a:r>
            <a:r>
              <a:rPr lang="en-US" dirty="0" smtClean="0">
                <a:solidFill>
                  <a:srgbClr val="FFFF00"/>
                </a:solidFill>
              </a:rPr>
              <a:t> due to unexpected demand fluctuations.</a:t>
            </a:r>
          </a:p>
          <a:p>
            <a:pPr algn="just"/>
            <a:r>
              <a:rPr lang="en-US" b="1" dirty="0" smtClean="0">
                <a:solidFill>
                  <a:srgbClr val="FFFF00"/>
                </a:solidFill>
              </a:rPr>
              <a:t>Benefits:</a:t>
            </a:r>
            <a:r>
              <a:rPr lang="en-US" dirty="0" smtClean="0">
                <a:solidFill>
                  <a:srgbClr val="FFFF00"/>
                </a:solidFill>
              </a:rPr>
              <a:t> Provides a more dynamic approach to inventory control by considering future demand variations.</a:t>
            </a:r>
          </a:p>
          <a:p>
            <a:pPr algn="just"/>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1283370"/>
          </a:xfrm>
          <a:solidFill>
            <a:schemeClr val="tx1"/>
          </a:solidFill>
        </p:spPr>
        <p:txBody>
          <a:bodyPr>
            <a:normAutofit fontScale="90000"/>
          </a:bodyPr>
          <a:lstStyle/>
          <a:p>
            <a:pPr algn="just"/>
            <a:r>
              <a:rPr lang="en-US" sz="3600" dirty="0" smtClean="0">
                <a:solidFill>
                  <a:srgbClr val="FFFF00"/>
                </a:solidFill>
              </a:rPr>
              <a:t>2 Role of IT in SCM and Demand Forecasting in Supply Chain, Simple Moving Average, Weighted Moving Average, Exponential Smoothening Method</a:t>
            </a:r>
          </a:p>
        </p:txBody>
      </p:sp>
      <p:sp>
        <p:nvSpPr>
          <p:cNvPr id="4" name="Content Placeholder 3"/>
          <p:cNvSpPr>
            <a:spLocks noGrp="1"/>
          </p:cNvSpPr>
          <p:nvPr>
            <p:ph idx="1"/>
          </p:nvPr>
        </p:nvSpPr>
        <p:spPr>
          <a:xfrm>
            <a:off x="838200" y="1867438"/>
            <a:ext cx="10515600" cy="4739424"/>
          </a:xfrm>
        </p:spPr>
        <p:txBody>
          <a:bodyPr>
            <a:noAutofit/>
          </a:bodyPr>
          <a:lstStyle/>
          <a:p>
            <a:pPr algn="just"/>
            <a:r>
              <a:rPr lang="en-US" sz="2400" b="1" dirty="0" smtClean="0">
                <a:solidFill>
                  <a:srgbClr val="FFFF00"/>
                </a:solidFill>
              </a:rPr>
              <a:t>The IT Backbone of SCM and Unveiling Demand: Forecasting Techniques</a:t>
            </a:r>
          </a:p>
          <a:p>
            <a:pPr algn="just"/>
            <a:r>
              <a:rPr lang="en-US" sz="2400" b="1" dirty="0" smtClean="0">
                <a:solidFill>
                  <a:srgbClr val="FFFF00"/>
                </a:solidFill>
              </a:rPr>
              <a:t>IT: The Powerhouse of Modern SCM</a:t>
            </a:r>
            <a:endParaRPr lang="en-US" sz="2400" dirty="0" smtClean="0">
              <a:solidFill>
                <a:srgbClr val="FFFF00"/>
              </a:solidFill>
            </a:endParaRPr>
          </a:p>
          <a:p>
            <a:pPr algn="just"/>
            <a:r>
              <a:rPr lang="en-US" sz="2400" dirty="0" smtClean="0">
                <a:solidFill>
                  <a:srgbClr val="FFFF00"/>
                </a:solidFill>
              </a:rPr>
              <a:t>Information Technology (IT) plays a transformative role in Supply Chain Management (SCM) by enabling:</a:t>
            </a:r>
          </a:p>
          <a:p>
            <a:pPr algn="just"/>
            <a:r>
              <a:rPr lang="en-US" sz="2400" b="1" dirty="0" smtClean="0">
                <a:solidFill>
                  <a:srgbClr val="FFFF00"/>
                </a:solidFill>
              </a:rPr>
              <a:t>Data Integration and Visibility:</a:t>
            </a:r>
            <a:r>
              <a:rPr lang="en-US" sz="2400" dirty="0" smtClean="0">
                <a:solidFill>
                  <a:srgbClr val="FFFF00"/>
                </a:solidFill>
              </a:rPr>
              <a:t> IT systems connect different parts of the supply chain, providing real-time data on inventory levels, production status, and logistics movements. This transparency empowers better decision-making.</a:t>
            </a:r>
          </a:p>
          <a:p>
            <a:pPr algn="just"/>
            <a:r>
              <a:rPr lang="en-US" sz="2400" b="1" dirty="0" smtClean="0">
                <a:solidFill>
                  <a:srgbClr val="FFFF00"/>
                </a:solidFill>
              </a:rPr>
              <a:t>Advanced Analytics:</a:t>
            </a:r>
            <a:r>
              <a:rPr lang="en-US" sz="2400" dirty="0" smtClean="0">
                <a:solidFill>
                  <a:srgbClr val="FFFF00"/>
                </a:solidFill>
              </a:rPr>
              <a:t> IT facilitates the analysis of vast amounts of data to identify trends, predict demand fluctuations, and optimize inventory management.</a:t>
            </a:r>
          </a:p>
        </p:txBody>
      </p:sp>
    </p:spTree>
    <p:extLst>
      <p:ext uri="{BB962C8B-B14F-4D97-AF65-F5344CB8AC3E}">
        <p14:creationId xmlns="" xmlns:p14="http://schemas.microsoft.com/office/powerpoint/2010/main" val="8209834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5. Highest Minimum Level (HML):</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Sets a minimum stock level for each item below which an order must be placed.</a:t>
            </a:r>
          </a:p>
          <a:p>
            <a:pPr algn="just"/>
            <a:r>
              <a:rPr lang="en-US" b="1" dirty="0" smtClean="0">
                <a:solidFill>
                  <a:srgbClr val="FFFF00"/>
                </a:solidFill>
              </a:rPr>
              <a:t>Benefits:</a:t>
            </a:r>
            <a:r>
              <a:rPr lang="en-US" dirty="0" smtClean="0">
                <a:solidFill>
                  <a:srgbClr val="FFFF00"/>
                </a:solidFill>
              </a:rPr>
              <a:t> Prevents </a:t>
            </a:r>
            <a:r>
              <a:rPr lang="en-US" dirty="0" err="1" smtClean="0">
                <a:solidFill>
                  <a:srgbClr val="FFFF00"/>
                </a:solidFill>
              </a:rPr>
              <a:t>stockouts</a:t>
            </a:r>
            <a:r>
              <a:rPr lang="en-US" dirty="0" smtClean="0">
                <a:solidFill>
                  <a:srgbClr val="FFFF00"/>
                </a:solidFill>
              </a:rPr>
              <a:t> by ensuring reorder points are triggered before inventory levels reach critical levels. Simpler to implement compared to other techniques.</a:t>
            </a:r>
          </a:p>
          <a:p>
            <a:pPr algn="just"/>
            <a:r>
              <a:rPr lang="en-US" b="1" dirty="0" smtClean="0">
                <a:solidFill>
                  <a:srgbClr val="FFFF00"/>
                </a:solidFill>
              </a:rPr>
              <a:t>Limitations:</a:t>
            </a:r>
            <a:r>
              <a:rPr lang="en-US" dirty="0" smtClean="0">
                <a:solidFill>
                  <a:srgbClr val="FFFF00"/>
                </a:solidFill>
              </a:rPr>
              <a:t> May not be as efficient as EOQ or FSN models, especially for items with fluctuating demand.</a:t>
            </a:r>
          </a:p>
        </p:txBody>
      </p:sp>
    </p:spTree>
    <p:extLst>
      <p:ext uri="{BB962C8B-B14F-4D97-AF65-F5344CB8AC3E}">
        <p14:creationId xmlns="" xmlns:p14="http://schemas.microsoft.com/office/powerpoint/2010/main" val="8209834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6. Kanban System:</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A visual inventory control system that uses Kanban cards to signal production or replenishment needs. Cards specify the quantity of an item to be produced or retrieved and trigger actions when stock levels reach predefined points.</a:t>
            </a:r>
          </a:p>
          <a:p>
            <a:pPr algn="just"/>
            <a:r>
              <a:rPr lang="en-US" b="1" dirty="0" smtClean="0">
                <a:solidFill>
                  <a:srgbClr val="FFFF00"/>
                </a:solidFill>
              </a:rPr>
              <a:t>Benefits:</a:t>
            </a:r>
            <a:r>
              <a:rPr lang="en-US" dirty="0" smtClean="0">
                <a:solidFill>
                  <a:srgbClr val="FFFF00"/>
                </a:solidFill>
              </a:rPr>
              <a:t> Promotes a just-in-time (JIT) approach, reducing inventory holding costs and improving production flow.</a:t>
            </a:r>
          </a:p>
          <a:p>
            <a:pPr algn="just"/>
            <a:r>
              <a:rPr lang="en-US" b="1" dirty="0" smtClean="0">
                <a:solidFill>
                  <a:srgbClr val="FFFF00"/>
                </a:solidFill>
              </a:rPr>
              <a:t>Limitations:</a:t>
            </a:r>
            <a:r>
              <a:rPr lang="en-US" dirty="0" smtClean="0">
                <a:solidFill>
                  <a:srgbClr val="FFFF00"/>
                </a:solidFill>
              </a:rPr>
              <a:t> Requires good communication and coordination between production and inventory management teams.</a:t>
            </a:r>
          </a:p>
          <a:p>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dirty="0" smtClean="0">
                <a:solidFill>
                  <a:srgbClr val="FFFF00"/>
                </a:solidFill>
              </a:rPr>
              <a:t>14 Factors Affecting Plant Location</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Deciding Where to Root: Factors Affecting Plant Location</a:t>
            </a:r>
          </a:p>
          <a:p>
            <a:pPr algn="just"/>
            <a:r>
              <a:rPr lang="en-US" dirty="0" smtClean="0">
                <a:solidFill>
                  <a:srgbClr val="FFFF00"/>
                </a:solidFill>
              </a:rPr>
              <a:t>Selecting the ideal location for a plant is a crucial decision that can significantly impact a company's success. Here's a breakdown of the key factors to consider:</a:t>
            </a:r>
          </a:p>
          <a:p>
            <a:pPr algn="just"/>
            <a:r>
              <a:rPr lang="en-US" b="1" dirty="0" smtClean="0">
                <a:solidFill>
                  <a:srgbClr val="FFFF00"/>
                </a:solidFill>
              </a:rPr>
              <a:t>1. Market Considerations:</a:t>
            </a:r>
            <a:endParaRPr lang="en-US" dirty="0" smtClean="0">
              <a:solidFill>
                <a:srgbClr val="FFFF00"/>
              </a:solidFill>
            </a:endParaRPr>
          </a:p>
          <a:p>
            <a:pPr algn="just"/>
            <a:r>
              <a:rPr lang="en-US" b="1" dirty="0" smtClean="0">
                <a:solidFill>
                  <a:srgbClr val="FFFF00"/>
                </a:solidFill>
              </a:rPr>
              <a:t>Proximity to Customers:</a:t>
            </a:r>
            <a:r>
              <a:rPr lang="en-US" dirty="0" smtClean="0">
                <a:solidFill>
                  <a:srgbClr val="FFFF00"/>
                </a:solidFill>
              </a:rPr>
              <a:t> Minimizing transportation costs and delivery times by locating closer to major markets can be advantageous.</a:t>
            </a:r>
          </a:p>
          <a:p>
            <a:pPr algn="just"/>
            <a:r>
              <a:rPr lang="en-US" b="1" dirty="0" smtClean="0">
                <a:solidFill>
                  <a:srgbClr val="FFFF00"/>
                </a:solidFill>
              </a:rPr>
              <a:t>Customer Base Characteristics:</a:t>
            </a:r>
            <a:r>
              <a:rPr lang="en-US" dirty="0" smtClean="0">
                <a:solidFill>
                  <a:srgbClr val="FFFF00"/>
                </a:solidFill>
              </a:rPr>
              <a:t> Understanding customer needs and demographics in the chosen location helps tailor production or service offerings.</a:t>
            </a:r>
          </a:p>
        </p:txBody>
      </p:sp>
    </p:spTree>
    <p:extLst>
      <p:ext uri="{BB962C8B-B14F-4D97-AF65-F5344CB8AC3E}">
        <p14:creationId xmlns="" xmlns:p14="http://schemas.microsoft.com/office/powerpoint/2010/main" val="8209834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2. Resource Availability:</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Raw Materials:</a:t>
            </a:r>
            <a:r>
              <a:rPr lang="en-US" dirty="0" smtClean="0">
                <a:solidFill>
                  <a:srgbClr val="FFFF00"/>
                </a:solidFill>
              </a:rPr>
              <a:t> Accessibility and cost of raw materials are essential considerations. Locating near material sources can reduce transportation costs and improve supply chain efficiency.</a:t>
            </a:r>
          </a:p>
          <a:p>
            <a:pPr algn="just"/>
            <a:r>
              <a:rPr lang="en-US" b="1" dirty="0" smtClean="0">
                <a:solidFill>
                  <a:srgbClr val="FFFF00"/>
                </a:solidFill>
              </a:rPr>
              <a:t>Labor:</a:t>
            </a:r>
            <a:r>
              <a:rPr lang="en-US" dirty="0" smtClean="0">
                <a:solidFill>
                  <a:srgbClr val="FFFF00"/>
                </a:solidFill>
              </a:rPr>
              <a:t> Availability of skilled labor with the necessary expertise to operate the plant is crucial. Consideration of labor costs and unionization rates might also be relevant.</a:t>
            </a:r>
          </a:p>
          <a:p>
            <a:pPr algn="just"/>
            <a:r>
              <a:rPr lang="en-US" b="1" dirty="0" smtClean="0">
                <a:solidFill>
                  <a:srgbClr val="FFFF00"/>
                </a:solidFill>
              </a:rPr>
              <a:t>Energy and Utilities:</a:t>
            </a:r>
            <a:r>
              <a:rPr lang="en-US" dirty="0" smtClean="0">
                <a:solidFill>
                  <a:srgbClr val="FFFF00"/>
                </a:solidFill>
              </a:rPr>
              <a:t> Reliable and affordable access to electricity, water, and other utilities is essential for plant operations. The cost and availability of renewable energy sources might also be a factor for some companies.</a:t>
            </a:r>
          </a:p>
        </p:txBody>
      </p:sp>
    </p:spTree>
    <p:extLst>
      <p:ext uri="{BB962C8B-B14F-4D97-AF65-F5344CB8AC3E}">
        <p14:creationId xmlns="" xmlns:p14="http://schemas.microsoft.com/office/powerpoint/2010/main" val="8209834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309092"/>
            <a:ext cx="10515600" cy="6323527"/>
          </a:xfrm>
        </p:spPr>
        <p:txBody>
          <a:bodyPr>
            <a:normAutofit/>
          </a:bodyPr>
          <a:lstStyle/>
          <a:p>
            <a:pPr algn="just"/>
            <a:r>
              <a:rPr lang="en-US" b="1" dirty="0" smtClean="0">
                <a:solidFill>
                  <a:srgbClr val="FFFF00"/>
                </a:solidFill>
              </a:rPr>
              <a:t>3. Infrastructure and Logistics:</a:t>
            </a:r>
            <a:endParaRPr lang="en-US" dirty="0" smtClean="0">
              <a:solidFill>
                <a:srgbClr val="FFFF00"/>
              </a:solidFill>
            </a:endParaRPr>
          </a:p>
          <a:p>
            <a:pPr algn="just"/>
            <a:r>
              <a:rPr lang="en-US" b="1" dirty="0" smtClean="0">
                <a:solidFill>
                  <a:srgbClr val="FFFF00"/>
                </a:solidFill>
              </a:rPr>
              <a:t>Transportation Network:</a:t>
            </a:r>
            <a:r>
              <a:rPr lang="en-US" dirty="0" smtClean="0">
                <a:solidFill>
                  <a:srgbClr val="FFFF00"/>
                </a:solidFill>
              </a:rPr>
              <a:t> Efficient transportation infrastructure, including roads, railways, airports, and ports, is essential for moving raw materials, finished goods, and personnel.</a:t>
            </a:r>
          </a:p>
          <a:p>
            <a:pPr algn="just"/>
            <a:r>
              <a:rPr lang="en-US" b="1" dirty="0" smtClean="0">
                <a:solidFill>
                  <a:srgbClr val="FFFF00"/>
                </a:solidFill>
              </a:rPr>
              <a:t>Site Characteristics:</a:t>
            </a:r>
            <a:r>
              <a:rPr lang="en-US" dirty="0" smtClean="0">
                <a:solidFill>
                  <a:srgbClr val="FFFF00"/>
                </a:solidFill>
              </a:rPr>
              <a:t> The size, topography, and accessibility of the land are important factors. Consideration of future expansion needs is also crucial.</a:t>
            </a:r>
          </a:p>
          <a:p>
            <a:pPr algn="just"/>
            <a:r>
              <a:rPr lang="en-US" b="1" dirty="0" smtClean="0">
                <a:solidFill>
                  <a:srgbClr val="FFFF00"/>
                </a:solidFill>
              </a:rPr>
              <a:t>4. Government Regulations and Incentives:</a:t>
            </a:r>
            <a:endParaRPr lang="en-US" dirty="0" smtClean="0">
              <a:solidFill>
                <a:srgbClr val="FFFF00"/>
              </a:solidFill>
            </a:endParaRPr>
          </a:p>
          <a:p>
            <a:pPr algn="just"/>
            <a:r>
              <a:rPr lang="en-US" b="1" dirty="0" smtClean="0">
                <a:solidFill>
                  <a:srgbClr val="FFFF00"/>
                </a:solidFill>
              </a:rPr>
              <a:t>Regulations:</a:t>
            </a:r>
            <a:r>
              <a:rPr lang="en-US" dirty="0" smtClean="0">
                <a:solidFill>
                  <a:srgbClr val="FFFF00"/>
                </a:solidFill>
              </a:rPr>
              <a:t> Environmental regulations, zoning laws, and building codes can impact the feasibility of setting up a plant in a particular location.</a:t>
            </a:r>
          </a:p>
          <a:p>
            <a:pPr algn="just"/>
            <a:r>
              <a:rPr lang="en-US" b="1" dirty="0" smtClean="0">
                <a:solidFill>
                  <a:srgbClr val="FFFF00"/>
                </a:solidFill>
              </a:rPr>
              <a:t>Incentives:</a:t>
            </a:r>
            <a:r>
              <a:rPr lang="en-US" dirty="0" smtClean="0">
                <a:solidFill>
                  <a:srgbClr val="FFFF00"/>
                </a:solidFill>
              </a:rPr>
              <a:t> Tax breaks, subsidies, and other government incentives offered by certain regions can make them more attractive locations for businesses.</a:t>
            </a:r>
          </a:p>
        </p:txBody>
      </p:sp>
    </p:spTree>
    <p:extLst>
      <p:ext uri="{BB962C8B-B14F-4D97-AF65-F5344CB8AC3E}">
        <p14:creationId xmlns="" xmlns:p14="http://schemas.microsoft.com/office/powerpoint/2010/main" val="82098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2276"/>
            <a:ext cx="10515600" cy="5674687"/>
          </a:xfrm>
        </p:spPr>
        <p:txBody>
          <a:bodyPr/>
          <a:lstStyle/>
          <a:p>
            <a:pPr algn="just">
              <a:buNone/>
            </a:pPr>
            <a:r>
              <a:rPr lang="en-US" b="1" dirty="0" smtClean="0">
                <a:solidFill>
                  <a:srgbClr val="FFFF00"/>
                </a:solidFill>
              </a:rPr>
              <a:t>5. Social and Environmental Factors:</a:t>
            </a:r>
            <a:endParaRPr lang="en-US" dirty="0" smtClean="0">
              <a:solidFill>
                <a:srgbClr val="FFFF00"/>
              </a:solidFill>
            </a:endParaRPr>
          </a:p>
          <a:p>
            <a:pPr algn="just">
              <a:buNone/>
            </a:pPr>
            <a:r>
              <a:rPr lang="en-US" b="1" dirty="0" smtClean="0">
                <a:solidFill>
                  <a:srgbClr val="FFFF00"/>
                </a:solidFill>
              </a:rPr>
              <a:t>Quality of Life:</a:t>
            </a:r>
            <a:r>
              <a:rPr lang="en-US" dirty="0" smtClean="0">
                <a:solidFill>
                  <a:srgbClr val="FFFF00"/>
                </a:solidFill>
              </a:rPr>
              <a:t> A high quality of life with good schools, healthcare, and housing can attract and retain skilled workers.</a:t>
            </a:r>
          </a:p>
          <a:p>
            <a:pPr algn="just">
              <a:buNone/>
            </a:pPr>
            <a:r>
              <a:rPr lang="en-US" b="1" dirty="0" smtClean="0">
                <a:solidFill>
                  <a:srgbClr val="FFFF00"/>
                </a:solidFill>
              </a:rPr>
              <a:t>Environmental Impact:</a:t>
            </a:r>
            <a:r>
              <a:rPr lang="en-US" dirty="0" smtClean="0">
                <a:solidFill>
                  <a:srgbClr val="FFFF00"/>
                </a:solidFill>
              </a:rPr>
              <a:t> The potential environmental impact of the plant's operations needs to be considered, along with regulations and community concerns.</a:t>
            </a:r>
          </a:p>
          <a:p>
            <a:pPr algn="just">
              <a:buNone/>
            </a:pPr>
            <a:r>
              <a:rPr lang="en-US" b="1" dirty="0" smtClean="0">
                <a:solidFill>
                  <a:srgbClr val="FFFF00"/>
                </a:solidFill>
              </a:rPr>
              <a:t>Sustainability:</a:t>
            </a:r>
            <a:r>
              <a:rPr lang="en-US" dirty="0" smtClean="0">
                <a:solidFill>
                  <a:srgbClr val="FFFF00"/>
                </a:solidFill>
              </a:rPr>
              <a:t> Companies are increasingly focusing on locating in areas that support sustainable practices and have access to renewable energy sources.</a:t>
            </a:r>
          </a:p>
          <a:p>
            <a:pPr algn="just">
              <a:buNone/>
            </a:pPr>
            <a:endParaRPr lang="en-US" dirty="0" smtClean="0">
              <a:solidFill>
                <a:srgbClr val="FFFF00"/>
              </a:solidFill>
            </a:endParaRPr>
          </a:p>
          <a:p>
            <a:pPr algn="just">
              <a:buNone/>
            </a:pPr>
            <a:endParaRPr lang="en-US" dirty="0" smtClean="0">
              <a:solidFill>
                <a:srgbClr val="FFFF00"/>
              </a:solidFill>
            </a:endParaRPr>
          </a:p>
          <a:p>
            <a:pPr algn="just">
              <a:buNone/>
            </a:pPr>
            <a:endParaRPr lang="en-US" dirty="0" smtClean="0">
              <a:solidFill>
                <a:srgbClr val="FFFF00"/>
              </a:solidFill>
            </a:endParaRP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5"/>
            <a:ext cx="10515600" cy="5777718"/>
          </a:xfrm>
        </p:spPr>
        <p:txBody>
          <a:bodyPr>
            <a:normAutofit/>
          </a:bodyPr>
          <a:lstStyle/>
          <a:p>
            <a:pPr algn="just"/>
            <a:r>
              <a:rPr lang="en-US" b="1" dirty="0" smtClean="0">
                <a:solidFill>
                  <a:srgbClr val="FFFF00"/>
                </a:solidFill>
              </a:rPr>
              <a:t>Collaboration and Communication:</a:t>
            </a:r>
            <a:r>
              <a:rPr lang="en-US" dirty="0" smtClean="0">
                <a:solidFill>
                  <a:srgbClr val="FFFF00"/>
                </a:solidFill>
              </a:rPr>
              <a:t> IT platforms enable seamless communication and collaboration between various stakeholders in the supply chain, fostering better coordination and responsiveness.</a:t>
            </a:r>
          </a:p>
          <a:p>
            <a:pPr algn="just"/>
            <a:r>
              <a:rPr lang="en-US" b="1" dirty="0" smtClean="0">
                <a:solidFill>
                  <a:srgbClr val="FFFF00"/>
                </a:solidFill>
              </a:rPr>
              <a:t>Automation and Efficiency:</a:t>
            </a:r>
            <a:r>
              <a:rPr lang="en-US" dirty="0" smtClean="0">
                <a:solidFill>
                  <a:srgbClr val="FFFF00"/>
                </a:solidFill>
              </a:rPr>
              <a:t> IT automates routine tasks like order processing, forecasting, and transportation management, freeing up human resources for more strategic activities and improving overall efficiency.</a:t>
            </a:r>
          </a:p>
          <a:p>
            <a:pPr algn="just"/>
            <a:r>
              <a:rPr lang="en-US" b="1" dirty="0" smtClean="0">
                <a:solidFill>
                  <a:srgbClr val="FFFF00"/>
                </a:solidFill>
              </a:rPr>
              <a:t>Emerging Technologies:</a:t>
            </a:r>
            <a:r>
              <a:rPr lang="en-US" dirty="0" smtClean="0">
                <a:solidFill>
                  <a:srgbClr val="FFFF00"/>
                </a:solidFill>
              </a:rPr>
              <a:t> The rise of technologies like artificial intelligence (AI), machine learning (ML), and the Internet of Things (</a:t>
            </a:r>
            <a:r>
              <a:rPr lang="en-US" dirty="0" err="1" smtClean="0">
                <a:solidFill>
                  <a:srgbClr val="FFFF00"/>
                </a:solidFill>
              </a:rPr>
              <a:t>IoT</a:t>
            </a:r>
            <a:r>
              <a:rPr lang="en-US" dirty="0" smtClean="0">
                <a:solidFill>
                  <a:srgbClr val="FFFF00"/>
                </a:solidFill>
              </a:rPr>
              <a:t>) is further revolutionizing SCM by enabling predictive maintenance, dynamic routing, and intelligent demand forecasting.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a:bodyPr>
          <a:lstStyle/>
          <a:p>
            <a:r>
              <a:rPr lang="en-US" sz="3600" b="1" dirty="0" smtClean="0">
                <a:solidFill>
                  <a:srgbClr val="FFFF00"/>
                </a:solidFill>
              </a:rPr>
              <a:t>Demand Forecasting: A Crystal Ball for Supply Chains</a:t>
            </a:r>
            <a:endParaRPr lang="en-US" sz="3600" dirty="0">
              <a:solidFill>
                <a:srgbClr val="FFFF00"/>
              </a:solidFill>
            </a:endParaRPr>
          </a:p>
        </p:txBody>
      </p:sp>
      <p:sp>
        <p:nvSpPr>
          <p:cNvPr id="4" name="Content Placeholder 3"/>
          <p:cNvSpPr>
            <a:spLocks noGrp="1"/>
          </p:cNvSpPr>
          <p:nvPr>
            <p:ph idx="1"/>
          </p:nvPr>
        </p:nvSpPr>
        <p:spPr>
          <a:xfrm>
            <a:off x="838200" y="1197734"/>
            <a:ext cx="10515600" cy="5473521"/>
          </a:xfrm>
        </p:spPr>
        <p:txBody>
          <a:bodyPr>
            <a:normAutofit fontScale="85000" lnSpcReduction="20000"/>
          </a:bodyPr>
          <a:lstStyle/>
          <a:p>
            <a:pPr algn="just"/>
            <a:r>
              <a:rPr lang="en-US" dirty="0" smtClean="0">
                <a:solidFill>
                  <a:srgbClr val="FFFF00"/>
                </a:solidFill>
              </a:rPr>
              <a:t>Demand forecasting is the process of predicting future customer demand for products or services. Accurate forecasts are crucial for:</a:t>
            </a:r>
          </a:p>
          <a:p>
            <a:pPr algn="just"/>
            <a:r>
              <a:rPr lang="en-US" b="1" dirty="0" smtClean="0">
                <a:solidFill>
                  <a:srgbClr val="FFFF00"/>
                </a:solidFill>
              </a:rPr>
              <a:t>Inventory Optimization:</a:t>
            </a:r>
            <a:r>
              <a:rPr lang="en-US" dirty="0" smtClean="0">
                <a:solidFill>
                  <a:srgbClr val="FFFF00"/>
                </a:solidFill>
              </a:rPr>
              <a:t> Having the right amount of stock on hand to meet customer needs without incurring excess inventory costs.</a:t>
            </a:r>
          </a:p>
          <a:p>
            <a:pPr algn="just"/>
            <a:r>
              <a:rPr lang="en-US" b="1" dirty="0" smtClean="0">
                <a:solidFill>
                  <a:srgbClr val="FFFF00"/>
                </a:solidFill>
              </a:rPr>
              <a:t>Production Planning:</a:t>
            </a:r>
            <a:r>
              <a:rPr lang="en-US" dirty="0" smtClean="0">
                <a:solidFill>
                  <a:srgbClr val="FFFF00"/>
                </a:solidFill>
              </a:rPr>
              <a:t> Ensuring smooth production flow by planning material requirements and production schedules based on anticipated demand.</a:t>
            </a:r>
          </a:p>
          <a:p>
            <a:pPr algn="just"/>
            <a:r>
              <a:rPr lang="en-US" b="1" dirty="0" smtClean="0">
                <a:solidFill>
                  <a:srgbClr val="FFFF00"/>
                </a:solidFill>
              </a:rPr>
              <a:t>Resource Allocation:</a:t>
            </a:r>
            <a:r>
              <a:rPr lang="en-US" dirty="0" smtClean="0">
                <a:solidFill>
                  <a:srgbClr val="FFFF00"/>
                </a:solidFill>
              </a:rPr>
              <a:t> Optimizing the allocation of resources like personnel, equipment, and transportation based on predicted demand fluctuations.</a:t>
            </a:r>
          </a:p>
          <a:p>
            <a:pPr algn="just"/>
            <a:r>
              <a:rPr lang="en-US" dirty="0" smtClean="0">
                <a:solidFill>
                  <a:srgbClr val="FFFF00"/>
                </a:solidFill>
              </a:rPr>
              <a:t>Here are three common forecasting techniques, along with their advantages and limitations:</a:t>
            </a:r>
          </a:p>
          <a:p>
            <a:pPr algn="just"/>
            <a:r>
              <a:rPr lang="en-US" b="1" dirty="0" smtClean="0">
                <a:solidFill>
                  <a:srgbClr val="FFFF00"/>
                </a:solidFill>
              </a:rPr>
              <a:t>1. Simple Moving Average (SMA):</a:t>
            </a:r>
            <a:endParaRPr lang="en-US" dirty="0" smtClean="0">
              <a:solidFill>
                <a:srgbClr val="FFFF00"/>
              </a:solidFill>
            </a:endParaRPr>
          </a:p>
          <a:p>
            <a:pPr algn="just"/>
            <a:r>
              <a:rPr lang="en-US" b="1" dirty="0" smtClean="0">
                <a:solidFill>
                  <a:srgbClr val="FFFF00"/>
                </a:solidFill>
              </a:rPr>
              <a:t>Concept:</a:t>
            </a:r>
            <a:r>
              <a:rPr lang="en-US" dirty="0" smtClean="0">
                <a:solidFill>
                  <a:srgbClr val="FFFF00"/>
                </a:solidFill>
              </a:rPr>
              <a:t> Calculates the average demand over a specific past period (e.g., 3 months, 12 months).</a:t>
            </a:r>
          </a:p>
          <a:p>
            <a:pPr algn="just"/>
            <a:r>
              <a:rPr lang="en-US" b="1" dirty="0" smtClean="0">
                <a:solidFill>
                  <a:srgbClr val="FFFF00"/>
                </a:solidFill>
              </a:rPr>
              <a:t>Advantages:</a:t>
            </a:r>
            <a:r>
              <a:rPr lang="en-US" dirty="0" smtClean="0">
                <a:solidFill>
                  <a:srgbClr val="FFFF00"/>
                </a:solidFill>
              </a:rPr>
              <a:t> Simple to calculate, easy to understand, and reacts quickly to recent changes in demand.</a:t>
            </a:r>
          </a:p>
          <a:p>
            <a:pPr algn="just"/>
            <a:r>
              <a:rPr lang="en-US" b="1" dirty="0" smtClean="0">
                <a:solidFill>
                  <a:srgbClr val="FFFF00"/>
                </a:solidFill>
              </a:rPr>
              <a:t>Limitations:</a:t>
            </a:r>
            <a:r>
              <a:rPr lang="en-US" dirty="0" smtClean="0">
                <a:solidFill>
                  <a:srgbClr val="FFFF00"/>
                </a:solidFill>
              </a:rPr>
              <a:t> Gives equal weight to all data points, may not capture seasonal trends or sudden shifts in demand.</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564" y="390884"/>
            <a:ext cx="10515600" cy="626548"/>
          </a:xfrm>
          <a:solidFill>
            <a:schemeClr val="tx1"/>
          </a:solidFill>
        </p:spPr>
        <p:txBody>
          <a:bodyPr>
            <a:normAutofit fontScale="90000"/>
          </a:bodyPr>
          <a:lstStyle/>
          <a:p>
            <a:r>
              <a:rPr lang="en-US" b="1" dirty="0" smtClean="0">
                <a:solidFill>
                  <a:srgbClr val="FFFF00"/>
                </a:solidFill>
              </a:rPr>
              <a:t>2. Weighted Moving Average (WMA):</a:t>
            </a:r>
            <a:endParaRPr lang="en-US" dirty="0">
              <a:solidFill>
                <a:srgbClr val="FFFF00"/>
              </a:solidFill>
            </a:endParaRPr>
          </a:p>
        </p:txBody>
      </p:sp>
      <p:sp>
        <p:nvSpPr>
          <p:cNvPr id="4" name="Content Placeholder 3"/>
          <p:cNvSpPr>
            <a:spLocks noGrp="1"/>
          </p:cNvSpPr>
          <p:nvPr>
            <p:ph idx="1"/>
          </p:nvPr>
        </p:nvSpPr>
        <p:spPr>
          <a:xfrm>
            <a:off x="838200" y="1197735"/>
            <a:ext cx="10515600" cy="4979228"/>
          </a:xfrm>
        </p:spPr>
        <p:txBody>
          <a:bodyPr>
            <a:normAutofit/>
          </a:bodyPr>
          <a:lstStyle/>
          <a:p>
            <a:pPr algn="just"/>
            <a:r>
              <a:rPr lang="en-US" b="1" dirty="0" smtClean="0">
                <a:solidFill>
                  <a:srgbClr val="FFFF00"/>
                </a:solidFill>
              </a:rPr>
              <a:t>Concept:</a:t>
            </a:r>
            <a:r>
              <a:rPr lang="en-US" dirty="0" smtClean="0">
                <a:solidFill>
                  <a:srgbClr val="FFFF00"/>
                </a:solidFill>
              </a:rPr>
              <a:t> Assigns higher weights to more recent data points, giving them a greater influence on the average.</a:t>
            </a:r>
          </a:p>
          <a:p>
            <a:pPr algn="just"/>
            <a:r>
              <a:rPr lang="en-US" b="1" dirty="0" smtClean="0">
                <a:solidFill>
                  <a:srgbClr val="FFFF00"/>
                </a:solidFill>
              </a:rPr>
              <a:t>Advantages:</a:t>
            </a:r>
            <a:r>
              <a:rPr lang="en-US" dirty="0" smtClean="0">
                <a:solidFill>
                  <a:srgbClr val="FFFF00"/>
                </a:solidFill>
              </a:rPr>
              <a:t> Places more emphasis on recent trends compared to SMA, can be more responsive to recent demand changes.</a:t>
            </a:r>
          </a:p>
          <a:p>
            <a:pPr algn="just"/>
            <a:r>
              <a:rPr lang="en-US" b="1" dirty="0" smtClean="0">
                <a:solidFill>
                  <a:srgbClr val="FFFF00"/>
                </a:solidFill>
              </a:rPr>
              <a:t>Limitations:</a:t>
            </a:r>
            <a:r>
              <a:rPr lang="en-US" dirty="0" smtClean="0">
                <a:solidFill>
                  <a:srgbClr val="FFFF00"/>
                </a:solidFill>
              </a:rPr>
              <a:t> Choosing the appropriate weights can be subjective, may still miss sharp fluctuations in demand.</a:t>
            </a:r>
          </a:p>
          <a:p>
            <a:pPr algn="just"/>
            <a:endParaRPr lang="en-US" dirty="0">
              <a:solidFill>
                <a:srgbClr val="FFFF00"/>
              </a:solidFill>
            </a:endParaRPr>
          </a:p>
        </p:txBody>
      </p:sp>
    </p:spTree>
    <p:extLst>
      <p:ext uri="{BB962C8B-B14F-4D97-AF65-F5344CB8AC3E}">
        <p14:creationId xmlns="" xmlns:p14="http://schemas.microsoft.com/office/powerpoint/2010/main" val="820983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TotalTime>
  <Words>6534</Words>
  <Application>Microsoft Office PowerPoint</Application>
  <PresentationFormat>Custom</PresentationFormat>
  <Paragraphs>374</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Operations Management</vt:lpstr>
      <vt:lpstr>1 Bullwhip Effect in SCM and Push and pull Systems</vt:lpstr>
      <vt:lpstr>Slide 3</vt:lpstr>
      <vt:lpstr>Slide 4</vt:lpstr>
      <vt:lpstr>The Push vs. Pull Approach:</vt:lpstr>
      <vt:lpstr>2 Role of IT in SCM and Demand Forecasting in Supply Chain, Simple Moving Average, Weighted Moving Average, Exponential Smoothening Method</vt:lpstr>
      <vt:lpstr>Slide 7</vt:lpstr>
      <vt:lpstr>Demand Forecasting: A Crystal Ball for Supply Chains</vt:lpstr>
      <vt:lpstr>2. Weighted Moving Average (WMA):</vt:lpstr>
      <vt:lpstr>3. Exponential Smoothing:</vt:lpstr>
      <vt:lpstr>Choosing the Right Technique:</vt:lpstr>
      <vt:lpstr>3 PDCA Cycle and Six Sigma</vt:lpstr>
      <vt:lpstr>Slide 13</vt:lpstr>
      <vt:lpstr>Six Sigma:</vt:lpstr>
      <vt:lpstr>How They Work Together:</vt:lpstr>
      <vt:lpstr>4 Deming’s 14 Principles, Continuous Improvement (Kaizen) </vt:lpstr>
      <vt:lpstr>Slide 17</vt:lpstr>
      <vt:lpstr>Slide 18</vt:lpstr>
      <vt:lpstr>Kaizen: The Engine of Continuous Improvement</vt:lpstr>
      <vt:lpstr>5 Juran’s quality trio logy and TQM</vt:lpstr>
      <vt:lpstr>Juran's Quality Trilogy:</vt:lpstr>
      <vt:lpstr>Slide 22</vt:lpstr>
      <vt:lpstr>TQM: A Holistic Approach to Quality</vt:lpstr>
      <vt:lpstr>Benefits of the Combined Approach:</vt:lpstr>
      <vt:lpstr>6 Difference between Production and Operations Management</vt:lpstr>
      <vt:lpstr>Operations Management:</vt:lpstr>
      <vt:lpstr>Slide 27</vt:lpstr>
      <vt:lpstr>7 Production Technology: Types of Manufacturing Processes </vt:lpstr>
      <vt:lpstr>1. Discrete vs. Continuous Manufacturing:</vt:lpstr>
      <vt:lpstr>Slide 30</vt:lpstr>
      <vt:lpstr>Choosing the Right Manufacturing Process:</vt:lpstr>
      <vt:lpstr>8 Characteristics of Service, Classification of Service  and Difference between Product and Service</vt:lpstr>
      <vt:lpstr>Characteristics of Services:</vt:lpstr>
      <vt:lpstr>Classifications of Services: A Spectrum of Offerings</vt:lpstr>
      <vt:lpstr>Slide 35</vt:lpstr>
      <vt:lpstr>Slide 36</vt:lpstr>
      <vt:lpstr>9 Factors affecting Service Operations </vt:lpstr>
      <vt:lpstr>Slide 38</vt:lpstr>
      <vt:lpstr>Slide 39</vt:lpstr>
      <vt:lpstr>9 SERVQUAL Model of Measuring Service Quality </vt:lpstr>
      <vt:lpstr>Slide 41</vt:lpstr>
      <vt:lpstr>The Five Dimensions of Service Quality:</vt:lpstr>
      <vt:lpstr>Using SERVQUAL:</vt:lpstr>
      <vt:lpstr>Strengths and Limitations of SERVQUAL:</vt:lpstr>
      <vt:lpstr>10 Process of Production planning and Control (PPC) Routing, Scheduling, Loading, Just-in-time (JIT) </vt:lpstr>
      <vt:lpstr>The Four Pillars of PPC:</vt:lpstr>
      <vt:lpstr>Just-in-Time (JIT) Manufacturing:</vt:lpstr>
      <vt:lpstr>Just-in-Time (JIT) Manufacturing:</vt:lpstr>
      <vt:lpstr>11 Types of plant layout and 7QC Tools and its Advancements </vt:lpstr>
      <vt:lpstr>Slide 50</vt:lpstr>
      <vt:lpstr>Choosing the Right Layout:</vt:lpstr>
      <vt:lpstr>12 QC Tools: Driving Quality</vt:lpstr>
      <vt:lpstr>Slide 53</vt:lpstr>
      <vt:lpstr>Slide 54</vt:lpstr>
      <vt:lpstr>13 Inventory control techniques- EOQ, ABC, VED,FSN, HML and SDE KANBAN</vt:lpstr>
      <vt:lpstr>1. Economic Order Quantity (EOQ):</vt:lpstr>
      <vt:lpstr>2. ABC Analysis:</vt:lpstr>
      <vt:lpstr>3. VED Analysis:</vt:lpstr>
      <vt:lpstr>4. Forecast-Safety Stock (FSN) Model:</vt:lpstr>
      <vt:lpstr>5. Highest Minimum Level (HML):</vt:lpstr>
      <vt:lpstr>6. Kanban System:</vt:lpstr>
      <vt:lpstr>14 Factors Affecting Plant Location</vt:lpstr>
      <vt:lpstr>2. Resource Availability:</vt:lpstr>
      <vt:lpstr>Slide 64</vt:lpstr>
      <vt:lpstr>Slide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admin</cp:lastModifiedBy>
  <cp:revision>95</cp:revision>
  <dcterms:created xsi:type="dcterms:W3CDTF">2023-01-29T08:10:00Z</dcterms:created>
  <dcterms:modified xsi:type="dcterms:W3CDTF">2025-07-08T11:31:00Z</dcterms:modified>
</cp:coreProperties>
</file>