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9" r:id="rId3"/>
    <p:sldId id="340" r:id="rId4"/>
    <p:sldId id="318" r:id="rId5"/>
    <p:sldId id="319" r:id="rId6"/>
    <p:sldId id="320" r:id="rId7"/>
    <p:sldId id="321" r:id="rId8"/>
    <p:sldId id="322" r:id="rId9"/>
    <p:sldId id="333" r:id="rId10"/>
    <p:sldId id="334" r:id="rId11"/>
    <p:sldId id="323" r:id="rId12"/>
    <p:sldId id="324" r:id="rId13"/>
    <p:sldId id="325" r:id="rId14"/>
    <p:sldId id="326" r:id="rId15"/>
    <p:sldId id="327" r:id="rId16"/>
    <p:sldId id="328" r:id="rId17"/>
    <p:sldId id="329" r:id="rId18"/>
    <p:sldId id="330" r:id="rId19"/>
    <p:sldId id="33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301" r:id="rId34"/>
    <p:sldId id="295" r:id="rId35"/>
    <p:sldId id="296" r:id="rId36"/>
    <p:sldId id="297" r:id="rId37"/>
    <p:sldId id="298" r:id="rId38"/>
    <p:sldId id="299" r:id="rId39"/>
    <p:sldId id="300" r:id="rId40"/>
    <p:sldId id="304" r:id="rId41"/>
    <p:sldId id="305" r:id="rId42"/>
    <p:sldId id="306" r:id="rId43"/>
    <p:sldId id="307" r:id="rId44"/>
    <p:sldId id="308" r:id="rId45"/>
    <p:sldId id="335" r:id="rId46"/>
    <p:sldId id="336" r:id="rId47"/>
    <p:sldId id="337" r:id="rId48"/>
    <p:sldId id="338"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0050"/>
    <a:srgbClr val="66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4" d="100"/>
          <a:sy n="74" d="100"/>
        </p:scale>
        <p:origin x="-276" y="-90"/>
      </p:cViewPr>
      <p:guideLst>
        <p:guide orient="horz" pos="2160"/>
        <p:guide pos="3840"/>
      </p:guideLst>
    </p:cSldViewPr>
  </p:slideViewPr>
  <p:notesTextViewPr>
    <p:cViewPr>
      <p:scale>
        <a:sx n="1" d="1"/>
        <a:sy n="1" d="1"/>
      </p:scale>
      <p:origin x="0" y="0"/>
    </p:cViewPr>
  </p:notesTextViewPr>
  <p:sorterViewPr>
    <p:cViewPr>
      <p:scale>
        <a:sx n="66" d="100"/>
        <a:sy n="66" d="100"/>
      </p:scale>
      <p:origin x="0" y="582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393852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345530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110495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BF321-3CE3-4DE1-934A-96AD7C4416FE}"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97256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BF321-3CE3-4DE1-934A-96AD7C4416FE}"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414718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BBF321-3CE3-4DE1-934A-96AD7C4416FE}"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1880354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BBF321-3CE3-4DE1-934A-96AD7C4416FE}" type="datetimeFigureOut">
              <a:rPr lang="en-US" smtClean="0"/>
              <a:pPr/>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404758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BBF321-3CE3-4DE1-934A-96AD7C4416FE}" type="datetimeFigureOut">
              <a:rPr lang="en-US" smtClean="0"/>
              <a:pPr/>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117463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BF321-3CE3-4DE1-934A-96AD7C4416FE}" type="datetimeFigureOut">
              <a:rPr lang="en-US" smtClean="0"/>
              <a:pPr/>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3629739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BF321-3CE3-4DE1-934A-96AD7C4416FE}"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142134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BF321-3CE3-4DE1-934A-96AD7C4416FE}"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3927695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00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BF321-3CE3-4DE1-934A-96AD7C4416FE}" type="datetimeFigureOut">
              <a:rPr lang="en-US" smtClean="0"/>
              <a:pPr/>
              <a:t>2/19/2025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D673F-6C83-44AE-8027-739ED2602770}" type="slidenum">
              <a:rPr lang="en-US" smtClean="0"/>
              <a:pPr/>
              <a:t>‹#›</a:t>
            </a:fld>
            <a:endParaRPr lang="en-US"/>
          </a:p>
        </p:txBody>
      </p:sp>
    </p:spTree>
    <p:extLst>
      <p:ext uri="{BB962C8B-B14F-4D97-AF65-F5344CB8AC3E}">
        <p14:creationId xmlns:p14="http://schemas.microsoft.com/office/powerpoint/2010/main" xmlns="" val="2073193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305403"/>
            <a:ext cx="10483403" cy="1143000"/>
          </a:xfrm>
          <a:solidFill>
            <a:schemeClr val="tx1"/>
          </a:solidFill>
        </p:spPr>
        <p:style>
          <a:lnRef idx="0">
            <a:schemeClr val="dk1"/>
          </a:lnRef>
          <a:fillRef idx="3">
            <a:schemeClr val="dk1"/>
          </a:fillRef>
          <a:effectRef idx="3">
            <a:schemeClr val="dk1"/>
          </a:effectRef>
          <a:fontRef idx="minor">
            <a:schemeClr val="lt1"/>
          </a:fontRef>
        </p:style>
        <p:txBody>
          <a:bodyPr>
            <a:no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6000" dirty="0" smtClean="0">
                <a:solidFill>
                  <a:srgbClr val="FFFF00"/>
                </a:solidFill>
              </a:rPr>
              <a:t>Marketing Management</a:t>
            </a:r>
            <a:endParaRPr lang="en-US" sz="6000" b="1" dirty="0">
              <a:ln w="50800">
                <a:noFill/>
              </a:ln>
              <a:solidFill>
                <a:srgbClr val="FFFF00"/>
              </a:solidFill>
              <a:latin typeface="Arial Black" panose="020B0A04020102020204" pitchFamily="34" charset="0"/>
              <a:cs typeface="Arial" pitchFamily="34" charset="0"/>
            </a:endParaRPr>
          </a:p>
        </p:txBody>
      </p:sp>
      <p:sp>
        <p:nvSpPr>
          <p:cNvPr id="3" name="Content Placeholder 2"/>
          <p:cNvSpPr>
            <a:spLocks noGrp="1"/>
          </p:cNvSpPr>
          <p:nvPr>
            <p:ph idx="1"/>
          </p:nvPr>
        </p:nvSpPr>
        <p:spPr>
          <a:xfrm>
            <a:off x="373486" y="1559956"/>
            <a:ext cx="11359167" cy="5034216"/>
          </a:xfrm>
          <a:noFill/>
        </p:spPr>
        <p:txBody>
          <a:bodyPr>
            <a:normAutofit fontScale="92500" lnSpcReduction="20000"/>
          </a:bodyPr>
          <a:lstStyle/>
          <a:p>
            <a:pPr algn="ctr">
              <a:lnSpc>
                <a:spcPct val="200000"/>
              </a:lnSpc>
              <a:buNone/>
            </a:pPr>
            <a:r>
              <a:rPr lang="en-US" sz="4800" b="1" dirty="0" smtClean="0">
                <a:solidFill>
                  <a:srgbClr val="FFFF00"/>
                </a:solidFill>
                <a:latin typeface="Arial Black" panose="020B0A04020102020204" pitchFamily="34" charset="0"/>
                <a:cs typeface="Times New Roman" pitchFamily="18" charset="0"/>
              </a:rPr>
              <a:t>The Most Important Questions</a:t>
            </a:r>
          </a:p>
          <a:p>
            <a:pPr algn="ctr">
              <a:lnSpc>
                <a:spcPct val="200000"/>
              </a:lnSpc>
              <a:buNone/>
            </a:pPr>
            <a:r>
              <a:rPr lang="en-US" sz="7700" b="1" dirty="0" err="1" smtClean="0">
                <a:ln w="38100">
                  <a:solidFill>
                    <a:srgbClr val="FFFF00"/>
                  </a:solidFill>
                </a:ln>
                <a:latin typeface="Arial Black" panose="020B0A04020102020204" pitchFamily="34" charset="0"/>
                <a:cs typeface="Times New Roman" pitchFamily="18" charset="0"/>
              </a:rPr>
              <a:t>Antim</a:t>
            </a:r>
            <a:r>
              <a:rPr lang="en-US" sz="7700" b="1" dirty="0" smtClean="0">
                <a:ln w="38100">
                  <a:solidFill>
                    <a:srgbClr val="FFFF00"/>
                  </a:solidFill>
                </a:ln>
                <a:latin typeface="Arial Black" panose="020B0A04020102020204" pitchFamily="34" charset="0"/>
                <a:cs typeface="Times New Roman" pitchFamily="18" charset="0"/>
              </a:rPr>
              <a:t> </a:t>
            </a:r>
            <a:r>
              <a:rPr lang="en-US" sz="7700" b="1" dirty="0" err="1" smtClean="0">
                <a:ln w="38100">
                  <a:solidFill>
                    <a:srgbClr val="FFFF00"/>
                  </a:solidFill>
                </a:ln>
                <a:latin typeface="Arial Black" panose="020B0A04020102020204" pitchFamily="34" charset="0"/>
                <a:cs typeface="Times New Roman" pitchFamily="18" charset="0"/>
              </a:rPr>
              <a:t>Prahar</a:t>
            </a:r>
            <a:r>
              <a:rPr lang="en-US" sz="7700" b="1" dirty="0" smtClean="0">
                <a:ln w="38100">
                  <a:solidFill>
                    <a:srgbClr val="FFFF00"/>
                  </a:solidFill>
                </a:ln>
                <a:latin typeface="Arial Black" panose="020B0A04020102020204" pitchFamily="34" charset="0"/>
                <a:cs typeface="Times New Roman" pitchFamily="18" charset="0"/>
              </a:rPr>
              <a:t> </a:t>
            </a:r>
            <a:endParaRPr lang="en-US" sz="12400" b="1" dirty="0" smtClean="0">
              <a:ln w="38100">
                <a:solidFill>
                  <a:srgbClr val="FFFF00"/>
                </a:solidFill>
              </a:ln>
              <a:latin typeface="Arial Black" panose="020B0A04020102020204" pitchFamily="34" charset="0"/>
              <a:cs typeface="Times New Roman" pitchFamily="18" charset="0"/>
            </a:endParaRPr>
          </a:p>
          <a:p>
            <a:pPr algn="ctr">
              <a:buNone/>
            </a:pPr>
            <a:endParaRPr lang="en-US" b="1" dirty="0" smtClean="0">
              <a:solidFill>
                <a:srgbClr val="FFFF00"/>
              </a:solidFill>
              <a:latin typeface="Arial Black" panose="020B0A04020102020204" pitchFamily="34" charset="0"/>
            </a:endParaRPr>
          </a:p>
          <a:p>
            <a:pPr algn="ctr">
              <a:buNone/>
            </a:pPr>
            <a:r>
              <a:rPr lang="en-US" b="1" dirty="0" smtClean="0">
                <a:solidFill>
                  <a:srgbClr val="FFFF00"/>
                </a:solidFill>
                <a:latin typeface="Arial Black" panose="020B0A04020102020204" pitchFamily="34" charset="0"/>
              </a:rPr>
              <a:t>By </a:t>
            </a:r>
          </a:p>
          <a:p>
            <a:pPr algn="ctr">
              <a:buNone/>
            </a:pPr>
            <a:r>
              <a:rPr lang="en-US" sz="4200" b="1" dirty="0">
                <a:ln w="3175">
                  <a:noFill/>
                </a:ln>
                <a:solidFill>
                  <a:srgbClr val="FFFF00"/>
                </a:solidFill>
                <a:latin typeface="Arial Black" panose="020B0A04020102020204" pitchFamily="34" charset="0"/>
              </a:rPr>
              <a:t>Dr. </a:t>
            </a:r>
            <a:r>
              <a:rPr lang="en-US" sz="4200" b="1" dirty="0" err="1">
                <a:ln w="3175">
                  <a:noFill/>
                </a:ln>
                <a:solidFill>
                  <a:srgbClr val="FFFF00"/>
                </a:solidFill>
                <a:latin typeface="Arial Black" panose="020B0A04020102020204" pitchFamily="34" charset="0"/>
              </a:rPr>
              <a:t>Anand</a:t>
            </a:r>
            <a:r>
              <a:rPr lang="en-US" sz="4200" b="1" dirty="0">
                <a:ln w="3175">
                  <a:noFill/>
                </a:ln>
                <a:solidFill>
                  <a:srgbClr val="FFFF00"/>
                </a:solidFill>
                <a:latin typeface="Arial Black" panose="020B0A04020102020204" pitchFamily="34" charset="0"/>
              </a:rPr>
              <a:t> </a:t>
            </a:r>
            <a:r>
              <a:rPr lang="en-US" sz="4200" b="1" dirty="0" err="1">
                <a:ln w="3175">
                  <a:noFill/>
                </a:ln>
                <a:solidFill>
                  <a:srgbClr val="FFFF00"/>
                </a:solidFill>
                <a:latin typeface="Arial Black" panose="020B0A04020102020204" pitchFamily="34" charset="0"/>
              </a:rPr>
              <a:t>Vyas</a:t>
            </a:r>
            <a:endParaRPr lang="en-US" sz="4200" b="1" dirty="0">
              <a:ln w="3175">
                <a:noFill/>
              </a:ln>
              <a:solidFill>
                <a:srgbClr val="FFFF00"/>
              </a:solidFill>
              <a:latin typeface="Arial Black" panose="020B0A04020102020204" pitchFamily="34" charset="0"/>
            </a:endParaRPr>
          </a:p>
          <a:p>
            <a:pPr>
              <a:buNone/>
            </a:pPr>
            <a:endParaRPr lang="en-US" b="1" dirty="0" smtClean="0">
              <a:solidFill>
                <a:srgbClr val="FFFF00"/>
              </a:solidFill>
              <a:latin typeface="Arial Black" panose="020B0A04020102020204" pitchFamily="34" charset="0"/>
            </a:endParaRPr>
          </a:p>
          <a:p>
            <a:pPr>
              <a:buNone/>
            </a:pPr>
            <a:endParaRPr lang="en-US" b="1" dirty="0">
              <a:solidFill>
                <a:srgbClr val="FFFF00"/>
              </a:solidFill>
              <a:latin typeface="Arial Black" panose="020B0A04020102020204" pitchFamily="34" charset="0"/>
            </a:endParaRPr>
          </a:p>
        </p:txBody>
      </p:sp>
      <p:pic>
        <p:nvPicPr>
          <p:cNvPr id="6" name="Picture 5" descr="PPT logo.png"/>
          <p:cNvPicPr>
            <a:picLocks noChangeAspect="1"/>
          </p:cNvPicPr>
          <p:nvPr/>
        </p:nvPicPr>
        <p:blipFill>
          <a:blip r:embed="rId2" cstate="print"/>
          <a:stretch>
            <a:fillRect/>
          </a:stretch>
        </p:blipFill>
        <p:spPr>
          <a:xfrm>
            <a:off x="10839718" y="154546"/>
            <a:ext cx="1352282" cy="1352282"/>
          </a:xfrm>
          <a:prstGeom prst="rect">
            <a:avLst/>
          </a:prstGeom>
        </p:spPr>
      </p:pic>
    </p:spTree>
    <p:extLst>
      <p:ext uri="{BB962C8B-B14F-4D97-AF65-F5344CB8AC3E}">
        <p14:creationId xmlns:p14="http://schemas.microsoft.com/office/powerpoint/2010/main" xmlns="" val="2650938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7714"/>
            <a:ext cx="10515600" cy="6640286"/>
          </a:xfrm>
        </p:spPr>
        <p:txBody>
          <a:bodyPr>
            <a:normAutofit fontScale="85000" lnSpcReduction="10000"/>
          </a:bodyPr>
          <a:lstStyle/>
          <a:p>
            <a:pPr algn="just"/>
            <a:r>
              <a:rPr lang="en-US" b="1" dirty="0" smtClean="0">
                <a:solidFill>
                  <a:srgbClr val="FFFF00"/>
                </a:solidFill>
              </a:rPr>
              <a:t>Data-Driven Decision-Making:</a:t>
            </a:r>
            <a:endParaRPr lang="en-US" dirty="0" smtClean="0">
              <a:solidFill>
                <a:srgbClr val="FFFF00"/>
              </a:solidFill>
            </a:endParaRPr>
          </a:p>
          <a:p>
            <a:pPr lvl="1" algn="just"/>
            <a:r>
              <a:rPr lang="en-US" dirty="0" smtClean="0">
                <a:solidFill>
                  <a:srgbClr val="FFFF00"/>
                </a:solidFill>
              </a:rPr>
              <a:t>CRM provides valuable insights into customer behaviors, preferences, and trends. Businesses can use this data to make informed decisions about product development, marketing strategies, and overall business operations.</a:t>
            </a:r>
          </a:p>
          <a:p>
            <a:pPr algn="just"/>
            <a:r>
              <a:rPr lang="en-US" b="1" dirty="0" smtClean="0">
                <a:solidFill>
                  <a:srgbClr val="FFFF00"/>
                </a:solidFill>
              </a:rPr>
              <a:t>Customer Communication and Engagement:</a:t>
            </a:r>
            <a:endParaRPr lang="en-US" dirty="0" smtClean="0">
              <a:solidFill>
                <a:srgbClr val="FFFF00"/>
              </a:solidFill>
            </a:endParaRPr>
          </a:p>
          <a:p>
            <a:pPr lvl="1" algn="just"/>
            <a:r>
              <a:rPr lang="en-US" dirty="0" smtClean="0">
                <a:solidFill>
                  <a:srgbClr val="FFFF00"/>
                </a:solidFill>
              </a:rPr>
              <a:t>CRM facilitates effective communication with customers through various channels, such as email, social media, and customer portals. Businesses can engage with customers, address their concerns promptly, and provide valuable information, creating a positive and interactive relationship.</a:t>
            </a:r>
          </a:p>
          <a:p>
            <a:pPr algn="just"/>
            <a:r>
              <a:rPr lang="en-US" b="1" dirty="0" smtClean="0">
                <a:solidFill>
                  <a:srgbClr val="FFFF00"/>
                </a:solidFill>
              </a:rPr>
              <a:t>Cross-Selling and </a:t>
            </a:r>
            <a:r>
              <a:rPr lang="en-US" b="1" dirty="0" err="1" smtClean="0">
                <a:solidFill>
                  <a:srgbClr val="FFFF00"/>
                </a:solidFill>
              </a:rPr>
              <a:t>Upselling</a:t>
            </a:r>
            <a:r>
              <a:rPr lang="en-US" b="1" dirty="0" smtClean="0">
                <a:solidFill>
                  <a:srgbClr val="FFFF00"/>
                </a:solidFill>
              </a:rPr>
              <a:t> Opportunities:</a:t>
            </a:r>
            <a:endParaRPr lang="en-US" dirty="0" smtClean="0">
              <a:solidFill>
                <a:srgbClr val="FFFF00"/>
              </a:solidFill>
            </a:endParaRPr>
          </a:p>
          <a:p>
            <a:pPr lvl="1" algn="just"/>
            <a:r>
              <a:rPr lang="en-US" dirty="0" smtClean="0">
                <a:solidFill>
                  <a:srgbClr val="FFFF00"/>
                </a:solidFill>
              </a:rPr>
              <a:t>With a comprehensive view of customer preferences and purchase history, businesses can identify opportunities for cross-selling and </a:t>
            </a:r>
            <a:r>
              <a:rPr lang="en-US" dirty="0" err="1" smtClean="0">
                <a:solidFill>
                  <a:srgbClr val="FFFF00"/>
                </a:solidFill>
              </a:rPr>
              <a:t>upselling</a:t>
            </a:r>
            <a:r>
              <a:rPr lang="en-US" dirty="0" smtClean="0">
                <a:solidFill>
                  <a:srgbClr val="FFFF00"/>
                </a:solidFill>
              </a:rPr>
              <a:t>. CRM systems help suggest complementary products or upgrades, increasing the average transaction value.</a:t>
            </a:r>
          </a:p>
          <a:p>
            <a:pPr algn="just"/>
            <a:r>
              <a:rPr lang="en-US" b="1" dirty="0" smtClean="0">
                <a:solidFill>
                  <a:srgbClr val="FFFF00"/>
                </a:solidFill>
              </a:rPr>
              <a:t>Improved Customer Service:</a:t>
            </a:r>
            <a:endParaRPr lang="en-US" dirty="0" smtClean="0">
              <a:solidFill>
                <a:srgbClr val="FFFF00"/>
              </a:solidFill>
            </a:endParaRPr>
          </a:p>
          <a:p>
            <a:pPr lvl="1" algn="just"/>
            <a:r>
              <a:rPr lang="en-US" dirty="0" smtClean="0">
                <a:solidFill>
                  <a:srgbClr val="FFFF00"/>
                </a:solidFill>
              </a:rPr>
              <a:t>CRM systems enable businesses to provide better customer service by centralizing customer information, tracking service requests, and ensuring timely responses. This contributes to a positive customer experience and helps in resolving issues more efficiently.</a:t>
            </a:r>
          </a:p>
          <a:p>
            <a:pPr algn="just"/>
            <a:r>
              <a:rPr lang="en-US" b="1" dirty="0" smtClean="0">
                <a:solidFill>
                  <a:srgbClr val="FFFF00"/>
                </a:solidFill>
              </a:rPr>
              <a:t>Competitive Advantage:</a:t>
            </a:r>
            <a:endParaRPr lang="en-US" dirty="0" smtClean="0">
              <a:solidFill>
                <a:srgbClr val="FFFF00"/>
              </a:solidFill>
            </a:endParaRPr>
          </a:p>
          <a:p>
            <a:pPr lvl="1" algn="just"/>
            <a:r>
              <a:rPr lang="en-US" dirty="0" smtClean="0">
                <a:solidFill>
                  <a:srgbClr val="FFFF00"/>
                </a:solidFill>
              </a:rPr>
              <a:t>Businesses that effectively implement CRM gain a competitive advantage by understanding their customers better than competitors. This knowledge allows for differentiation, innovation, and the ability to adapt quickly to changing market demands.</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5785077"/>
          </a:xfrm>
        </p:spPr>
        <p:txBody>
          <a:bodyPr>
            <a:normAutofit fontScale="92500" lnSpcReduction="20000"/>
          </a:bodyPr>
          <a:lstStyle/>
          <a:p>
            <a:pPr algn="just"/>
            <a:r>
              <a:rPr lang="en-US" b="1" dirty="0" smtClean="0">
                <a:solidFill>
                  <a:srgbClr val="FFFF00"/>
                </a:solidFill>
              </a:rPr>
              <a:t>Relationship Marketing vs. Relationship Management:</a:t>
            </a:r>
          </a:p>
          <a:p>
            <a:pPr algn="just"/>
            <a:r>
              <a:rPr lang="en-US" b="1" dirty="0" smtClean="0">
                <a:solidFill>
                  <a:srgbClr val="FFFF00"/>
                </a:solidFill>
              </a:rPr>
              <a:t>Relationship Marketing:</a:t>
            </a:r>
            <a:endParaRPr lang="en-US" dirty="0" smtClean="0">
              <a:solidFill>
                <a:srgbClr val="FFFF00"/>
              </a:solidFill>
            </a:endParaRPr>
          </a:p>
          <a:p>
            <a:pPr algn="just"/>
            <a:r>
              <a:rPr lang="en-US" b="1" dirty="0" smtClean="0">
                <a:solidFill>
                  <a:srgbClr val="FFFF00"/>
                </a:solidFill>
              </a:rPr>
              <a:t>Focus:</a:t>
            </a:r>
            <a:r>
              <a:rPr lang="en-US" dirty="0" smtClean="0">
                <a:solidFill>
                  <a:srgbClr val="FFFF00"/>
                </a:solidFill>
              </a:rPr>
              <a:t> Relationship marketing is a broader marketing philosophy that emphasizes building long-term and mutually beneficial relationships with customers.</a:t>
            </a:r>
          </a:p>
          <a:p>
            <a:pPr algn="just"/>
            <a:r>
              <a:rPr lang="en-US" b="1" dirty="0" smtClean="0">
                <a:solidFill>
                  <a:srgbClr val="FFFF00"/>
                </a:solidFill>
              </a:rPr>
              <a:t>Approach:</a:t>
            </a:r>
            <a:r>
              <a:rPr lang="en-US" dirty="0" smtClean="0">
                <a:solidFill>
                  <a:srgbClr val="FFFF00"/>
                </a:solidFill>
              </a:rPr>
              <a:t> It involves creating strong emotional connections between the brand and customers by delivering personalized and meaningful experiences.</a:t>
            </a:r>
          </a:p>
          <a:p>
            <a:pPr algn="just"/>
            <a:r>
              <a:rPr lang="en-US" b="1" dirty="0" smtClean="0">
                <a:solidFill>
                  <a:srgbClr val="FFFF00"/>
                </a:solidFill>
              </a:rPr>
              <a:t>Goal:</a:t>
            </a:r>
            <a:r>
              <a:rPr lang="en-US" dirty="0" smtClean="0">
                <a:solidFill>
                  <a:srgbClr val="FFFF00"/>
                </a:solidFill>
              </a:rPr>
              <a:t> The primary goal of relationship marketing is to foster customer loyalty, encourage repeat business, and turn customers into advocates.</a:t>
            </a:r>
          </a:p>
          <a:p>
            <a:pPr algn="just"/>
            <a:r>
              <a:rPr lang="en-US" b="1" dirty="0" smtClean="0">
                <a:solidFill>
                  <a:srgbClr val="FFFF00"/>
                </a:solidFill>
              </a:rPr>
              <a:t>Strategy:</a:t>
            </a:r>
            <a:r>
              <a:rPr lang="en-US" dirty="0" smtClean="0">
                <a:solidFill>
                  <a:srgbClr val="FFFF00"/>
                </a:solidFill>
              </a:rPr>
              <a:t> Relationship marketing goes beyond transactions and focuses on understanding customer needs, preferences, and values to create a positive and memorable brand experience.</a:t>
            </a:r>
          </a:p>
          <a:p>
            <a:pPr algn="just"/>
            <a:r>
              <a:rPr lang="en-US" b="1" dirty="0" smtClean="0">
                <a:solidFill>
                  <a:srgbClr val="FFFF00"/>
                </a:solidFill>
              </a:rPr>
              <a:t>Examples:</a:t>
            </a:r>
            <a:r>
              <a:rPr lang="en-US" dirty="0" smtClean="0">
                <a:solidFill>
                  <a:srgbClr val="FFFF00"/>
                </a:solidFill>
              </a:rPr>
              <a:t> Loyalty programs, personalized communication, exclusive offers, and community-building initiatives are common strategies in relationship marketing.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6241143"/>
          </a:xfrm>
        </p:spPr>
        <p:txBody>
          <a:bodyPr>
            <a:normAutofit fontScale="85000" lnSpcReduction="20000"/>
          </a:bodyPr>
          <a:lstStyle/>
          <a:p>
            <a:pPr algn="just"/>
            <a:r>
              <a:rPr lang="en-US" b="1" dirty="0" smtClean="0">
                <a:solidFill>
                  <a:srgbClr val="FFFF00"/>
                </a:solidFill>
              </a:rPr>
              <a:t>Relationship Management:</a:t>
            </a:r>
            <a:endParaRPr lang="en-US" dirty="0" smtClean="0">
              <a:solidFill>
                <a:srgbClr val="FFFF00"/>
              </a:solidFill>
            </a:endParaRPr>
          </a:p>
          <a:p>
            <a:pPr algn="just"/>
            <a:r>
              <a:rPr lang="en-US" b="1" dirty="0" smtClean="0">
                <a:solidFill>
                  <a:srgbClr val="FFFF00"/>
                </a:solidFill>
              </a:rPr>
              <a:t>Focus:</a:t>
            </a:r>
            <a:r>
              <a:rPr lang="en-US" dirty="0" smtClean="0">
                <a:solidFill>
                  <a:srgbClr val="FFFF00"/>
                </a:solidFill>
              </a:rPr>
              <a:t> Relationship management, including Customer Relationship Management (CRM), is a more specific set of practices and technologies aimed at managing interactions and information throughout the customer lifecycle.</a:t>
            </a:r>
          </a:p>
          <a:p>
            <a:pPr algn="just"/>
            <a:r>
              <a:rPr lang="en-US" b="1" dirty="0" smtClean="0">
                <a:solidFill>
                  <a:srgbClr val="FFFF00"/>
                </a:solidFill>
              </a:rPr>
              <a:t>Approach:</a:t>
            </a:r>
            <a:r>
              <a:rPr lang="en-US" dirty="0" smtClean="0">
                <a:solidFill>
                  <a:srgbClr val="FFFF00"/>
                </a:solidFill>
              </a:rPr>
              <a:t> It involves the systematic collection, analysis, and utilization of customer data to enhance communication, streamline processes, and improve overall customer satisfaction.</a:t>
            </a:r>
          </a:p>
          <a:p>
            <a:pPr algn="just"/>
            <a:r>
              <a:rPr lang="en-US" b="1" dirty="0" smtClean="0">
                <a:solidFill>
                  <a:srgbClr val="FFFF00"/>
                </a:solidFill>
              </a:rPr>
              <a:t>Goal:</a:t>
            </a:r>
            <a:r>
              <a:rPr lang="en-US" dirty="0" smtClean="0">
                <a:solidFill>
                  <a:srgbClr val="FFFF00"/>
                </a:solidFill>
              </a:rPr>
              <a:t> The primary goal of relationship management is to efficiently manage customer interactions at various touchpoints, ensuring a consistent and positive experience.</a:t>
            </a:r>
          </a:p>
          <a:p>
            <a:pPr algn="just"/>
            <a:r>
              <a:rPr lang="en-US" b="1" dirty="0" smtClean="0">
                <a:solidFill>
                  <a:srgbClr val="FFFF00"/>
                </a:solidFill>
              </a:rPr>
              <a:t>Strategy:</a:t>
            </a:r>
            <a:r>
              <a:rPr lang="en-US" dirty="0" smtClean="0">
                <a:solidFill>
                  <a:srgbClr val="FFFF00"/>
                </a:solidFill>
              </a:rPr>
              <a:t> Relationship management utilizes tools and platforms to centralize customer data, track interactions, and facilitate communication across departments such as sales, marketing, and customer service.</a:t>
            </a:r>
          </a:p>
          <a:p>
            <a:pPr algn="just"/>
            <a:r>
              <a:rPr lang="en-US" b="1" dirty="0" smtClean="0">
                <a:solidFill>
                  <a:srgbClr val="FFFF00"/>
                </a:solidFill>
              </a:rPr>
              <a:t>Examples:</a:t>
            </a:r>
            <a:r>
              <a:rPr lang="en-US" dirty="0" smtClean="0">
                <a:solidFill>
                  <a:srgbClr val="FFFF00"/>
                </a:solidFill>
              </a:rPr>
              <a:t> CRM software, customer databases, and automated communication systems are examples of relationship management tools.</a:t>
            </a:r>
          </a:p>
          <a:p>
            <a:pPr algn="just"/>
            <a:r>
              <a:rPr lang="en-US" dirty="0" smtClean="0">
                <a:solidFill>
                  <a:srgbClr val="FFFF00"/>
                </a:solidFill>
              </a:rPr>
              <a:t>In summary, relationship marketing is a broader marketing strategy focused on building emotional connections and fostering customer loyalty, while relationship management, particularly CRM, is a more specific set of practices and technologies designed to manage customer interactions and information systematically. Both concepts contribute to creating strong and enduring relationships between businesses and their customers.</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0189"/>
          </a:xfrm>
          <a:solidFill>
            <a:schemeClr val="tx1"/>
          </a:solidFill>
        </p:spPr>
        <p:txBody>
          <a:bodyPr>
            <a:normAutofit/>
          </a:bodyPr>
          <a:lstStyle/>
          <a:p>
            <a:r>
              <a:rPr lang="en-US" dirty="0" smtClean="0">
                <a:solidFill>
                  <a:srgbClr val="FFFF00"/>
                </a:solidFill>
              </a:rPr>
              <a:t>4 Green Marketing and Agile Marketing</a:t>
            </a:r>
            <a:endParaRPr lang="en-US" dirty="0"/>
          </a:p>
        </p:txBody>
      </p:sp>
      <p:sp>
        <p:nvSpPr>
          <p:cNvPr id="3" name="Content Placeholder 2"/>
          <p:cNvSpPr>
            <a:spLocks noGrp="1"/>
          </p:cNvSpPr>
          <p:nvPr>
            <p:ph idx="1"/>
          </p:nvPr>
        </p:nvSpPr>
        <p:spPr>
          <a:xfrm>
            <a:off x="838200" y="1364343"/>
            <a:ext cx="10515600" cy="4812620"/>
          </a:xfrm>
        </p:spPr>
        <p:txBody>
          <a:bodyPr>
            <a:normAutofit lnSpcReduction="10000"/>
          </a:bodyPr>
          <a:lstStyle/>
          <a:p>
            <a:pPr algn="just"/>
            <a:r>
              <a:rPr lang="en-US" b="1" dirty="0" smtClean="0">
                <a:solidFill>
                  <a:srgbClr val="FFFF00"/>
                </a:solidFill>
              </a:rPr>
              <a:t>Green Marketing:</a:t>
            </a:r>
          </a:p>
          <a:p>
            <a:pPr algn="just"/>
            <a:r>
              <a:rPr lang="en-US" b="1" dirty="0" smtClean="0">
                <a:solidFill>
                  <a:srgbClr val="FFFF00"/>
                </a:solidFill>
              </a:rPr>
              <a:t>Definition:</a:t>
            </a:r>
            <a:r>
              <a:rPr lang="en-US" dirty="0" smtClean="0">
                <a:solidFill>
                  <a:srgbClr val="FFFF00"/>
                </a:solidFill>
              </a:rPr>
              <a:t> Green marketing, also known as sustainable marketing or environmental marketing, involves promoting products or services that are environmentally friendly or have a reduced impact on the environment. It encompasses strategies and practices that aim to meet the needs of customers while minimizing negative effects on the planet.</a:t>
            </a:r>
          </a:p>
          <a:p>
            <a:pPr algn="just"/>
            <a:r>
              <a:rPr lang="en-US" b="1" dirty="0" smtClean="0">
                <a:solidFill>
                  <a:srgbClr val="FFFF00"/>
                </a:solidFill>
              </a:rPr>
              <a:t>Agile Marketing:</a:t>
            </a:r>
          </a:p>
          <a:p>
            <a:pPr algn="just"/>
            <a:r>
              <a:rPr lang="en-US" b="1" dirty="0" smtClean="0">
                <a:solidFill>
                  <a:srgbClr val="FFFF00"/>
                </a:solidFill>
              </a:rPr>
              <a:t>Definition:</a:t>
            </a:r>
            <a:r>
              <a:rPr lang="en-US" dirty="0" smtClean="0">
                <a:solidFill>
                  <a:srgbClr val="FFFF00"/>
                </a:solidFill>
              </a:rPr>
              <a:t> Agile marketing is an iterative and flexible approach to marketing that draws inspiration from agile principles commonly used in software development. It emphasizes adaptability, collaboration, and rapid response to changes in the market or customer needs.</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2229"/>
            <a:ext cx="10515600" cy="5944734"/>
          </a:xfrm>
        </p:spPr>
        <p:txBody>
          <a:bodyPr>
            <a:normAutofit lnSpcReduction="10000"/>
          </a:bodyPr>
          <a:lstStyle/>
          <a:p>
            <a:pPr algn="just"/>
            <a:r>
              <a:rPr lang="en-US" b="1" dirty="0" smtClean="0">
                <a:solidFill>
                  <a:srgbClr val="FFFF00"/>
                </a:solidFill>
              </a:rPr>
              <a:t>Comparison:</a:t>
            </a:r>
            <a:endParaRPr lang="en-US" dirty="0" smtClean="0">
              <a:solidFill>
                <a:srgbClr val="FFFF00"/>
              </a:solidFill>
            </a:endParaRPr>
          </a:p>
          <a:p>
            <a:pPr algn="just"/>
            <a:r>
              <a:rPr lang="en-US" b="1" dirty="0" smtClean="0">
                <a:solidFill>
                  <a:srgbClr val="FFFF00"/>
                </a:solidFill>
              </a:rPr>
              <a:t>Green Marketing Focuses on Environmental Impact:</a:t>
            </a:r>
            <a:r>
              <a:rPr lang="en-US" dirty="0" smtClean="0">
                <a:solidFill>
                  <a:srgbClr val="FFFF00"/>
                </a:solidFill>
              </a:rPr>
              <a:t> Green marketing is primarily concerned with promoting environmentally friendly products and practices, emphasizing sustainability and responsible consumption.</a:t>
            </a:r>
          </a:p>
          <a:p>
            <a:pPr algn="just"/>
            <a:r>
              <a:rPr lang="en-US" b="1" dirty="0" smtClean="0">
                <a:solidFill>
                  <a:srgbClr val="FFFF00"/>
                </a:solidFill>
              </a:rPr>
              <a:t>Agile Marketing Focuses on Adaptability and Collaboration:</a:t>
            </a:r>
            <a:r>
              <a:rPr lang="en-US" dirty="0" smtClean="0">
                <a:solidFill>
                  <a:srgbClr val="FFFF00"/>
                </a:solidFill>
              </a:rPr>
              <a:t> Agile marketing, on the other hand, focuses on the adaptability of marketing processes, collaboration among team members, and the ability to respond quickly to changes in the market.</a:t>
            </a:r>
          </a:p>
          <a:p>
            <a:pPr algn="just"/>
            <a:r>
              <a:rPr lang="en-US" dirty="0" smtClean="0">
                <a:solidFill>
                  <a:srgbClr val="FFFF00"/>
                </a:solidFill>
              </a:rPr>
              <a:t>In summary, while green marketing centers around environmentally conscious products and practices, agile marketing is a methodology that prioritizes flexibility, collaboration, and adaptability in marketing processes. While they address different aspects of marketing, businesses may find value in integrating both approaches to align marketing strategies with environmental responsibility and enhance overall agility in responding to dynamic market conditions.</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489"/>
          </a:xfrm>
          <a:solidFill>
            <a:schemeClr val="tx1"/>
          </a:solidFill>
        </p:spPr>
        <p:txBody>
          <a:bodyPr>
            <a:normAutofit/>
          </a:bodyPr>
          <a:lstStyle/>
          <a:p>
            <a:r>
              <a:rPr lang="en-US" sz="3600" b="1" dirty="0" smtClean="0">
                <a:solidFill>
                  <a:srgbClr val="FFFF00"/>
                </a:solidFill>
              </a:rPr>
              <a:t>5 Product Decisions Concept and Product hierarchy</a:t>
            </a:r>
            <a:r>
              <a:rPr lang="en-US" b="1" dirty="0" smtClean="0">
                <a:solidFill>
                  <a:srgbClr val="FFFF00"/>
                </a:solidFill>
              </a:rPr>
              <a:t>	</a:t>
            </a:r>
            <a:endParaRPr lang="en-US" b="1" dirty="0"/>
          </a:p>
        </p:txBody>
      </p:sp>
      <p:sp>
        <p:nvSpPr>
          <p:cNvPr id="3" name="Content Placeholder 2"/>
          <p:cNvSpPr>
            <a:spLocks noGrp="1"/>
          </p:cNvSpPr>
          <p:nvPr>
            <p:ph idx="1"/>
          </p:nvPr>
        </p:nvSpPr>
        <p:spPr>
          <a:xfrm>
            <a:off x="838200" y="1442434"/>
            <a:ext cx="10515600" cy="5415566"/>
          </a:xfrm>
        </p:spPr>
        <p:txBody>
          <a:bodyPr>
            <a:normAutofit fontScale="77500" lnSpcReduction="20000"/>
          </a:bodyPr>
          <a:lstStyle/>
          <a:p>
            <a:pPr algn="just"/>
            <a:r>
              <a:rPr lang="en-US" b="1" dirty="0" smtClean="0">
                <a:solidFill>
                  <a:srgbClr val="FFFF00"/>
                </a:solidFill>
              </a:rPr>
              <a:t>Product Decisions:</a:t>
            </a:r>
          </a:p>
          <a:p>
            <a:pPr algn="just"/>
            <a:r>
              <a:rPr lang="en-US" dirty="0" smtClean="0">
                <a:solidFill>
                  <a:srgbClr val="FFFF00"/>
                </a:solidFill>
              </a:rPr>
              <a:t>Product decisions refer to the strategic choices made by a business regarding the development, design, and management of its product or service offerings. These decisions have a significant impact on the overall success and competitiveness of the business. Key elements of product decisions include:</a:t>
            </a:r>
          </a:p>
          <a:p>
            <a:pPr algn="just"/>
            <a:r>
              <a:rPr lang="en-US" b="1" dirty="0" smtClean="0">
                <a:solidFill>
                  <a:srgbClr val="FFFF00"/>
                </a:solidFill>
              </a:rPr>
              <a:t>Product Development:</a:t>
            </a:r>
            <a:endParaRPr lang="en-US" dirty="0" smtClean="0">
              <a:solidFill>
                <a:srgbClr val="FFFF00"/>
              </a:solidFill>
            </a:endParaRPr>
          </a:p>
          <a:p>
            <a:pPr lvl="1" algn="just"/>
            <a:r>
              <a:rPr lang="en-US" dirty="0" smtClean="0">
                <a:solidFill>
                  <a:srgbClr val="FFFF00"/>
                </a:solidFill>
              </a:rPr>
              <a:t>Involves the creation of new products or the enhancement of existing ones. This process requires innovation, research, and testing to meet customer needs and stay ahead of competitors.</a:t>
            </a:r>
          </a:p>
          <a:p>
            <a:pPr algn="just"/>
            <a:r>
              <a:rPr lang="en-US" b="1" dirty="0" smtClean="0">
                <a:solidFill>
                  <a:srgbClr val="FFFF00"/>
                </a:solidFill>
              </a:rPr>
              <a:t>Product Design:</a:t>
            </a:r>
            <a:endParaRPr lang="en-US" dirty="0" smtClean="0">
              <a:solidFill>
                <a:srgbClr val="FFFF00"/>
              </a:solidFill>
            </a:endParaRPr>
          </a:p>
          <a:p>
            <a:pPr lvl="1" algn="just"/>
            <a:r>
              <a:rPr lang="en-US" dirty="0" smtClean="0">
                <a:solidFill>
                  <a:srgbClr val="FFFF00"/>
                </a:solidFill>
              </a:rPr>
              <a:t>Encompasses the aesthetic and functional aspects of a product. Design decisions influence how the product looks, feels, and functions, contributing to its appeal and usability.</a:t>
            </a:r>
          </a:p>
          <a:p>
            <a:pPr algn="just"/>
            <a:r>
              <a:rPr lang="en-US" b="1" dirty="0" smtClean="0">
                <a:solidFill>
                  <a:srgbClr val="FFFF00"/>
                </a:solidFill>
              </a:rPr>
              <a:t>Product Features:</a:t>
            </a:r>
            <a:endParaRPr lang="en-US" dirty="0" smtClean="0">
              <a:solidFill>
                <a:srgbClr val="FFFF00"/>
              </a:solidFill>
            </a:endParaRPr>
          </a:p>
          <a:p>
            <a:pPr lvl="1" algn="just"/>
            <a:r>
              <a:rPr lang="en-US" dirty="0" smtClean="0">
                <a:solidFill>
                  <a:srgbClr val="FFFF00"/>
                </a:solidFill>
              </a:rPr>
              <a:t>Refers to the specific characteristics and functionalities that distinguish a product. Decisions about features are based on customer preferences, market demands, and competitive differentiation.</a:t>
            </a:r>
          </a:p>
          <a:p>
            <a:pPr algn="just"/>
            <a:r>
              <a:rPr lang="en-US" b="1" dirty="0" smtClean="0">
                <a:solidFill>
                  <a:srgbClr val="FFFF00"/>
                </a:solidFill>
              </a:rPr>
              <a:t>Brand Name and Branding:</a:t>
            </a:r>
            <a:endParaRPr lang="en-US" dirty="0" smtClean="0">
              <a:solidFill>
                <a:srgbClr val="FFFF00"/>
              </a:solidFill>
            </a:endParaRPr>
          </a:p>
          <a:p>
            <a:pPr lvl="1" algn="just"/>
            <a:r>
              <a:rPr lang="en-US" dirty="0" smtClean="0">
                <a:solidFill>
                  <a:srgbClr val="FFFF00"/>
                </a:solidFill>
              </a:rPr>
              <a:t>Involves choosing an appropriate brand name and creating a brand identity. Branding decisions aim to establish a positive image, build brand recognition, and differentiate the product from others in the market.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5785077"/>
          </a:xfrm>
        </p:spPr>
        <p:txBody>
          <a:bodyPr>
            <a:normAutofit lnSpcReduction="10000"/>
          </a:bodyPr>
          <a:lstStyle/>
          <a:p>
            <a:r>
              <a:rPr lang="en-US" b="1" dirty="0" smtClean="0">
                <a:solidFill>
                  <a:srgbClr val="FFFF00"/>
                </a:solidFill>
              </a:rPr>
              <a:t>Product Packaging:</a:t>
            </a:r>
            <a:endParaRPr lang="en-US" dirty="0" smtClean="0">
              <a:solidFill>
                <a:srgbClr val="FFFF00"/>
              </a:solidFill>
            </a:endParaRPr>
          </a:p>
          <a:p>
            <a:pPr lvl="1"/>
            <a:r>
              <a:rPr lang="en-US" dirty="0" smtClean="0">
                <a:solidFill>
                  <a:srgbClr val="FFFF00"/>
                </a:solidFill>
              </a:rPr>
              <a:t>Encompasses the physical presentation of the product, including packaging design, materials, and labeling. Packaging decisions influence product visibility, protection, and customer appeal.</a:t>
            </a:r>
          </a:p>
          <a:p>
            <a:r>
              <a:rPr lang="en-US" b="1" dirty="0" smtClean="0">
                <a:solidFill>
                  <a:srgbClr val="FFFF00"/>
                </a:solidFill>
              </a:rPr>
              <a:t>Product Life Cycle Management:</a:t>
            </a:r>
            <a:endParaRPr lang="en-US" dirty="0" smtClean="0">
              <a:solidFill>
                <a:srgbClr val="FFFF00"/>
              </a:solidFill>
            </a:endParaRPr>
          </a:p>
          <a:p>
            <a:pPr lvl="1"/>
            <a:r>
              <a:rPr lang="en-US" dirty="0" smtClean="0">
                <a:solidFill>
                  <a:srgbClr val="FFFF00"/>
                </a:solidFill>
              </a:rPr>
              <a:t>Involves managing a product through its various life stages, from introduction to growth, maturity, and decline. Businesses must make decisions on product updates, extensions, or discontinuation based on its life cycle.</a:t>
            </a:r>
          </a:p>
          <a:p>
            <a:r>
              <a:rPr lang="en-US" b="1" dirty="0" smtClean="0">
                <a:solidFill>
                  <a:srgbClr val="FFFF00"/>
                </a:solidFill>
              </a:rPr>
              <a:t>Quality Assurance:</a:t>
            </a:r>
            <a:endParaRPr lang="en-US" dirty="0" smtClean="0">
              <a:solidFill>
                <a:srgbClr val="FFFF00"/>
              </a:solidFill>
            </a:endParaRPr>
          </a:p>
          <a:p>
            <a:pPr lvl="1"/>
            <a:r>
              <a:rPr lang="en-US" dirty="0" smtClean="0">
                <a:solidFill>
                  <a:srgbClr val="FFFF00"/>
                </a:solidFill>
              </a:rPr>
              <a:t>Focuses on maintaining and improving the quality of the product. Quality decisions impact customer satisfaction, brand reputation, and long-term success in the market.</a:t>
            </a:r>
          </a:p>
          <a:p>
            <a:r>
              <a:rPr lang="en-US" b="1" dirty="0" smtClean="0">
                <a:solidFill>
                  <a:srgbClr val="FFFF00"/>
                </a:solidFill>
              </a:rPr>
              <a:t>Product Positioning:</a:t>
            </a:r>
            <a:endParaRPr lang="en-US" dirty="0" smtClean="0">
              <a:solidFill>
                <a:srgbClr val="FFFF00"/>
              </a:solidFill>
            </a:endParaRPr>
          </a:p>
          <a:p>
            <a:pPr lvl="1"/>
            <a:r>
              <a:rPr lang="en-US" dirty="0" smtClean="0">
                <a:solidFill>
                  <a:srgbClr val="FFFF00"/>
                </a:solidFill>
              </a:rPr>
              <a:t>Involves determining the product's position in the market relative to competitors. Positioning decisions influence how the product is perceived by target customers and its unique selling proposition.</a:t>
            </a:r>
          </a:p>
          <a:p>
            <a:pPr lvl="1"/>
            <a:endParaRPr lang="en-US" dirty="0" smtClean="0">
              <a:solidFill>
                <a:srgbClr val="FFFF00"/>
              </a:solidFill>
            </a:endParaRP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4743"/>
            <a:ext cx="10515600" cy="5422220"/>
          </a:xfrm>
        </p:spPr>
        <p:txBody>
          <a:bodyPr>
            <a:normAutofit/>
          </a:bodyPr>
          <a:lstStyle/>
          <a:p>
            <a:r>
              <a:rPr lang="en-US" b="1" dirty="0" smtClean="0">
                <a:solidFill>
                  <a:srgbClr val="FFFF00"/>
                </a:solidFill>
              </a:rPr>
              <a:t>Product Pricing:</a:t>
            </a:r>
            <a:endParaRPr lang="en-US" dirty="0" smtClean="0">
              <a:solidFill>
                <a:srgbClr val="FFFF00"/>
              </a:solidFill>
            </a:endParaRPr>
          </a:p>
          <a:p>
            <a:pPr lvl="1"/>
            <a:r>
              <a:rPr lang="en-US" dirty="0" smtClean="0">
                <a:solidFill>
                  <a:srgbClr val="FFFF00"/>
                </a:solidFill>
              </a:rPr>
              <a:t>Refers to the decisions related to setting the price of the product. Pricing decisions consider factors such as cost, perceived value, market demand, and competitive pricing strategies.</a:t>
            </a:r>
          </a:p>
          <a:p>
            <a:r>
              <a:rPr lang="en-US" b="1" dirty="0" smtClean="0">
                <a:solidFill>
                  <a:srgbClr val="FFFF00"/>
                </a:solidFill>
              </a:rPr>
              <a:t>Product Distribution:</a:t>
            </a:r>
            <a:endParaRPr lang="en-US" dirty="0" smtClean="0">
              <a:solidFill>
                <a:srgbClr val="FFFF00"/>
              </a:solidFill>
            </a:endParaRPr>
          </a:p>
          <a:p>
            <a:pPr lvl="1"/>
            <a:r>
              <a:rPr lang="en-US" dirty="0" smtClean="0">
                <a:solidFill>
                  <a:srgbClr val="FFFF00"/>
                </a:solidFill>
              </a:rPr>
              <a:t>Involves decisions about how the product will be made available to customers. Distribution decisions include choosing distribution channels, logistics, and inventory management.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3200"/>
            <a:ext cx="10515600" cy="5973763"/>
          </a:xfrm>
        </p:spPr>
        <p:txBody>
          <a:bodyPr>
            <a:normAutofit fontScale="92500" lnSpcReduction="10000"/>
          </a:bodyPr>
          <a:lstStyle/>
          <a:p>
            <a:pPr algn="just"/>
            <a:r>
              <a:rPr lang="en-US" b="1" dirty="0" smtClean="0">
                <a:solidFill>
                  <a:srgbClr val="FFFF00"/>
                </a:solidFill>
              </a:rPr>
              <a:t>Product Hierarchy:</a:t>
            </a:r>
          </a:p>
          <a:p>
            <a:pPr algn="just"/>
            <a:r>
              <a:rPr lang="en-US" dirty="0" smtClean="0">
                <a:solidFill>
                  <a:srgbClr val="FFFF00"/>
                </a:solidFill>
              </a:rPr>
              <a:t>The product hierarchy is a structured representation of a company's product offerings, organized in layers based on their level of generality or specificity. It provides a systematic way to categorize and manage a diverse range of products. The typical product hierarchy consists of three main levels:</a:t>
            </a:r>
          </a:p>
          <a:p>
            <a:pPr algn="just"/>
            <a:r>
              <a:rPr lang="en-US" b="1" dirty="0" smtClean="0">
                <a:solidFill>
                  <a:srgbClr val="FFFF00"/>
                </a:solidFill>
              </a:rPr>
              <a:t>Product Family or Product Line:</a:t>
            </a:r>
            <a:endParaRPr lang="en-US" dirty="0" smtClean="0">
              <a:solidFill>
                <a:srgbClr val="FFFF00"/>
              </a:solidFill>
            </a:endParaRPr>
          </a:p>
          <a:p>
            <a:pPr lvl="1" algn="just"/>
            <a:r>
              <a:rPr lang="en-US" dirty="0" smtClean="0">
                <a:solidFill>
                  <a:srgbClr val="FFFF00"/>
                </a:solidFill>
              </a:rPr>
              <a:t>This is the broadest level, representing a group of related products that share common characteristics, target the same customer segment, and serve a similar purpose. For example, a company's line of smartphones or a range of home appliances.</a:t>
            </a:r>
          </a:p>
          <a:p>
            <a:pPr algn="just"/>
            <a:r>
              <a:rPr lang="en-US" b="1" dirty="0" smtClean="0">
                <a:solidFill>
                  <a:srgbClr val="FFFF00"/>
                </a:solidFill>
              </a:rPr>
              <a:t>Product Category:</a:t>
            </a:r>
            <a:endParaRPr lang="en-US" dirty="0" smtClean="0">
              <a:solidFill>
                <a:srgbClr val="FFFF00"/>
              </a:solidFill>
            </a:endParaRPr>
          </a:p>
          <a:p>
            <a:pPr lvl="1" algn="just"/>
            <a:r>
              <a:rPr lang="en-US" dirty="0" smtClean="0">
                <a:solidFill>
                  <a:srgbClr val="FFFF00"/>
                </a:solidFill>
              </a:rPr>
              <a:t>The second level in the hierarchy represents more specific groups within a product line. Each category comprises products that share certain attributes but may have variations to meet different customer needs. For instance, within a smartphone product line, categories might include budget phones, mid-range phones, and high-end flagship phones.</a:t>
            </a:r>
          </a:p>
          <a:p>
            <a:pPr algn="just"/>
            <a:endParaRPr lang="en-US" dirty="0" smtClean="0">
              <a:solidFill>
                <a:srgbClr val="FFFF00"/>
              </a:solidFill>
            </a:endParaRP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1743" y="461282"/>
            <a:ext cx="10515600" cy="4351338"/>
          </a:xfrm>
        </p:spPr>
        <p:txBody>
          <a:bodyPr/>
          <a:lstStyle/>
          <a:p>
            <a:pPr algn="just"/>
            <a:r>
              <a:rPr lang="en-US" b="1" dirty="0" smtClean="0">
                <a:solidFill>
                  <a:srgbClr val="FFFF00"/>
                </a:solidFill>
              </a:rPr>
              <a:t>Individual Product:</a:t>
            </a:r>
            <a:endParaRPr lang="en-US" dirty="0" smtClean="0">
              <a:solidFill>
                <a:srgbClr val="FFFF00"/>
              </a:solidFill>
            </a:endParaRPr>
          </a:p>
          <a:p>
            <a:pPr lvl="1" algn="just"/>
            <a:r>
              <a:rPr lang="en-US" dirty="0" smtClean="0">
                <a:solidFill>
                  <a:srgbClr val="FFFF00"/>
                </a:solidFill>
              </a:rPr>
              <a:t>At the lowest level, individual products are specific offerings within a product category. Each product is distinct, with its own features, specifications, and branding. Continuing with the smartphone example, individual products could be specific models like "</a:t>
            </a:r>
            <a:r>
              <a:rPr lang="en-US" dirty="0" err="1" smtClean="0">
                <a:solidFill>
                  <a:srgbClr val="FFFF00"/>
                </a:solidFill>
              </a:rPr>
              <a:t>Xperia</a:t>
            </a:r>
            <a:r>
              <a:rPr lang="en-US" dirty="0" smtClean="0">
                <a:solidFill>
                  <a:srgbClr val="FFFF00"/>
                </a:solidFill>
              </a:rPr>
              <a:t> 5" or "Galaxy S21."</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a:solidFill>
            <a:schemeClr val="tx1"/>
          </a:solidFill>
        </p:spPr>
        <p:txBody>
          <a:bodyPr>
            <a:noAutofit/>
          </a:bodyPr>
          <a:lstStyle/>
          <a:p>
            <a:r>
              <a:rPr lang="en-US" sz="5400" dirty="0" smtClean="0">
                <a:solidFill>
                  <a:srgbClr val="FFFF00"/>
                </a:solidFill>
              </a:rPr>
              <a:t>1 Push-pull </a:t>
            </a:r>
            <a:r>
              <a:rPr lang="en-US" sz="5400" dirty="0" smtClean="0">
                <a:solidFill>
                  <a:srgbClr val="FFFF00"/>
                </a:solidFill>
              </a:rPr>
              <a:t>strategies of promotion	</a:t>
            </a:r>
            <a:endParaRPr lang="en-US" sz="5400" dirty="0">
              <a:solidFill>
                <a:srgbClr val="FFFF00"/>
              </a:solidFill>
            </a:endParaRPr>
          </a:p>
        </p:txBody>
      </p:sp>
      <p:sp>
        <p:nvSpPr>
          <p:cNvPr id="3" name="Content Placeholder 2"/>
          <p:cNvSpPr>
            <a:spLocks noGrp="1"/>
          </p:cNvSpPr>
          <p:nvPr>
            <p:ph idx="1"/>
          </p:nvPr>
        </p:nvSpPr>
        <p:spPr>
          <a:xfrm>
            <a:off x="838200" y="1429554"/>
            <a:ext cx="10515600" cy="5428445"/>
          </a:xfrm>
        </p:spPr>
        <p:txBody>
          <a:bodyPr>
            <a:normAutofit fontScale="77500" lnSpcReduction="20000"/>
          </a:bodyPr>
          <a:lstStyle/>
          <a:p>
            <a:pPr algn="just"/>
            <a:r>
              <a:rPr lang="en-US" dirty="0" smtClean="0">
                <a:solidFill>
                  <a:srgbClr val="FFFF00"/>
                </a:solidFill>
              </a:rPr>
              <a:t>Promotional strategies in marketing are broadly categorized into </a:t>
            </a:r>
            <a:r>
              <a:rPr lang="en-US" b="1" dirty="0" smtClean="0">
                <a:solidFill>
                  <a:srgbClr val="FFFF00"/>
                </a:solidFill>
              </a:rPr>
              <a:t>push</a:t>
            </a:r>
            <a:r>
              <a:rPr lang="en-US" dirty="0" smtClean="0">
                <a:solidFill>
                  <a:srgbClr val="FFFF00"/>
                </a:solidFill>
              </a:rPr>
              <a:t> and </a:t>
            </a:r>
            <a:r>
              <a:rPr lang="en-US" b="1" dirty="0" smtClean="0">
                <a:solidFill>
                  <a:srgbClr val="FFFF00"/>
                </a:solidFill>
              </a:rPr>
              <a:t>pull</a:t>
            </a:r>
            <a:r>
              <a:rPr lang="en-US" dirty="0" smtClean="0">
                <a:solidFill>
                  <a:srgbClr val="FFFF00"/>
                </a:solidFill>
              </a:rPr>
              <a:t> strategies. These strategies help businesses create demand for their products and influence customer purchasing behavior.</a:t>
            </a:r>
          </a:p>
          <a:p>
            <a:pPr algn="just"/>
            <a:r>
              <a:rPr lang="en-US" b="1" dirty="0" smtClean="0">
                <a:solidFill>
                  <a:srgbClr val="FFFF00"/>
                </a:solidFill>
              </a:rPr>
              <a:t>1. Push Strategy</a:t>
            </a:r>
          </a:p>
          <a:p>
            <a:pPr algn="just"/>
            <a:r>
              <a:rPr lang="en-US" dirty="0" smtClean="0">
                <a:solidFill>
                  <a:srgbClr val="FFFF00"/>
                </a:solidFill>
              </a:rPr>
              <a:t>The </a:t>
            </a:r>
            <a:r>
              <a:rPr lang="en-US" b="1" dirty="0" smtClean="0">
                <a:solidFill>
                  <a:srgbClr val="FFFF00"/>
                </a:solidFill>
              </a:rPr>
              <a:t>push strategy</a:t>
            </a:r>
            <a:r>
              <a:rPr lang="en-US" dirty="0" smtClean="0">
                <a:solidFill>
                  <a:srgbClr val="FFFF00"/>
                </a:solidFill>
              </a:rPr>
              <a:t> focuses on </a:t>
            </a:r>
            <a:r>
              <a:rPr lang="en-US" b="1" dirty="0" smtClean="0">
                <a:solidFill>
                  <a:srgbClr val="FFFF00"/>
                </a:solidFill>
              </a:rPr>
              <a:t>pushing</a:t>
            </a:r>
            <a:r>
              <a:rPr lang="en-US" dirty="0" smtClean="0">
                <a:solidFill>
                  <a:srgbClr val="FFFF00"/>
                </a:solidFill>
              </a:rPr>
              <a:t> products through the distribution channel to end consumers. The objective is to encourage intermediaries (wholesalers, retailers, and distributors) to stock, promote, and sell the product.</a:t>
            </a:r>
          </a:p>
          <a:p>
            <a:pPr algn="just"/>
            <a:r>
              <a:rPr lang="en-US" b="1" dirty="0" smtClean="0">
                <a:solidFill>
                  <a:srgbClr val="FFFF00"/>
                </a:solidFill>
              </a:rPr>
              <a:t>Key Features of the Push Strategy:</a:t>
            </a:r>
          </a:p>
          <a:p>
            <a:pPr algn="just"/>
            <a:r>
              <a:rPr lang="en-US" dirty="0" smtClean="0">
                <a:solidFill>
                  <a:srgbClr val="FFFF00"/>
                </a:solidFill>
              </a:rPr>
              <a:t>Targets intermediaries (wholesalers, retailers) rather than end consumers.</a:t>
            </a:r>
          </a:p>
          <a:p>
            <a:pPr algn="just"/>
            <a:r>
              <a:rPr lang="en-US" dirty="0" smtClean="0">
                <a:solidFill>
                  <a:srgbClr val="FFFF00"/>
                </a:solidFill>
              </a:rPr>
              <a:t>Encourages intermediaries to stock and promote the product.</a:t>
            </a:r>
          </a:p>
          <a:p>
            <a:pPr algn="just"/>
            <a:r>
              <a:rPr lang="en-US" dirty="0" smtClean="0">
                <a:solidFill>
                  <a:srgbClr val="FFFF00"/>
                </a:solidFill>
              </a:rPr>
              <a:t>Uses trade promotions like discounts, bonuses, and incentives.</a:t>
            </a:r>
          </a:p>
          <a:p>
            <a:pPr algn="just"/>
            <a:r>
              <a:rPr lang="en-US" dirty="0" smtClean="0">
                <a:solidFill>
                  <a:srgbClr val="FFFF00"/>
                </a:solidFill>
              </a:rPr>
              <a:t>Suitable for </a:t>
            </a:r>
            <a:r>
              <a:rPr lang="en-US" b="1" dirty="0" smtClean="0">
                <a:solidFill>
                  <a:srgbClr val="FFFF00"/>
                </a:solidFill>
              </a:rPr>
              <a:t>new products</a:t>
            </a:r>
            <a:r>
              <a:rPr lang="en-US" dirty="0" smtClean="0">
                <a:solidFill>
                  <a:srgbClr val="FFFF00"/>
                </a:solidFill>
              </a:rPr>
              <a:t> or products in markets with </a:t>
            </a:r>
            <a:r>
              <a:rPr lang="en-US" b="1" dirty="0" smtClean="0">
                <a:solidFill>
                  <a:srgbClr val="FFFF00"/>
                </a:solidFill>
              </a:rPr>
              <a:t>low brand loyalty</a:t>
            </a:r>
            <a:r>
              <a:rPr lang="en-US" dirty="0" smtClean="0">
                <a:solidFill>
                  <a:srgbClr val="FFFF00"/>
                </a:solidFill>
              </a:rPr>
              <a:t>.</a:t>
            </a:r>
          </a:p>
          <a:p>
            <a:pPr algn="just"/>
            <a:r>
              <a:rPr lang="en-US" dirty="0" smtClean="0">
                <a:solidFill>
                  <a:srgbClr val="FFFF00"/>
                </a:solidFill>
              </a:rPr>
              <a:t>Often seen in </a:t>
            </a:r>
            <a:r>
              <a:rPr lang="en-US" b="1" dirty="0" smtClean="0">
                <a:solidFill>
                  <a:srgbClr val="FFFF00"/>
                </a:solidFill>
              </a:rPr>
              <a:t>B2B (Business-to-Business) marketing</a:t>
            </a:r>
            <a:r>
              <a:rPr lang="en-US" dirty="0" smtClean="0">
                <a:solidFill>
                  <a:srgbClr val="FFFF00"/>
                </a:solidFill>
              </a:rPr>
              <a:t>.</a:t>
            </a:r>
          </a:p>
          <a:p>
            <a:pPr algn="just"/>
            <a:r>
              <a:rPr lang="en-US" b="1" dirty="0" smtClean="0">
                <a:solidFill>
                  <a:srgbClr val="FFFF00"/>
                </a:solidFill>
              </a:rPr>
              <a:t>Examples of Push Strategy:</a:t>
            </a:r>
          </a:p>
          <a:p>
            <a:pPr algn="just"/>
            <a:r>
              <a:rPr lang="en-US" b="1" dirty="0" smtClean="0">
                <a:solidFill>
                  <a:srgbClr val="FFFF00"/>
                </a:solidFill>
              </a:rPr>
              <a:t>Trade Promotions</a:t>
            </a:r>
            <a:r>
              <a:rPr lang="en-US" dirty="0" smtClean="0">
                <a:solidFill>
                  <a:srgbClr val="FFFF00"/>
                </a:solidFill>
              </a:rPr>
              <a:t> – Offering discounts, incentives, or bulk purchase deals to retailers to stock the product</a:t>
            </a:r>
            <a:r>
              <a:rPr lang="en-US" dirty="0" smtClean="0">
                <a:solidFill>
                  <a:srgbClr val="FFFF00"/>
                </a:solidFill>
              </a:rPr>
              <a:t>.</a:t>
            </a:r>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a:solidFill>
            <a:schemeClr val="tx1"/>
          </a:solidFill>
        </p:spPr>
        <p:txBody>
          <a:bodyPr>
            <a:normAutofit/>
          </a:bodyPr>
          <a:lstStyle/>
          <a:p>
            <a:r>
              <a:rPr lang="en-US" sz="4000" b="1" dirty="0" smtClean="0">
                <a:solidFill>
                  <a:srgbClr val="FFFF00"/>
                </a:solidFill>
              </a:rPr>
              <a:t>6 Introduction: Nature and scope of marketing	</a:t>
            </a:r>
            <a:endParaRPr lang="en-US" sz="4000" b="1" dirty="0"/>
          </a:p>
        </p:txBody>
      </p:sp>
      <p:sp>
        <p:nvSpPr>
          <p:cNvPr id="3" name="Content Placeholder 2"/>
          <p:cNvSpPr>
            <a:spLocks noGrp="1"/>
          </p:cNvSpPr>
          <p:nvPr>
            <p:ph idx="1"/>
          </p:nvPr>
        </p:nvSpPr>
        <p:spPr>
          <a:xfrm>
            <a:off x="838200" y="1390918"/>
            <a:ext cx="10515600" cy="5467082"/>
          </a:xfrm>
        </p:spPr>
        <p:txBody>
          <a:bodyPr>
            <a:normAutofit fontScale="85000" lnSpcReduction="20000"/>
          </a:bodyPr>
          <a:lstStyle/>
          <a:p>
            <a:pPr algn="just"/>
            <a:r>
              <a:rPr lang="en-US" dirty="0" smtClean="0">
                <a:solidFill>
                  <a:srgbClr val="FFFF00"/>
                </a:solidFill>
              </a:rPr>
              <a:t>Marketing is a dynamic and pervasive activity that plays a crucial role in the success of businesses and organizations across various industries. It encompasses a broad range of activities designed to create, communicate, deliver, and exchange value to satisfy the needs and wants of customers, clients, and other stakeholders. The nature and scope of marketing are vast, reflecting its multifaceted role in the business landscape.</a:t>
            </a:r>
          </a:p>
          <a:p>
            <a:pPr algn="just"/>
            <a:r>
              <a:rPr lang="en-US" b="1" dirty="0" smtClean="0">
                <a:solidFill>
                  <a:srgbClr val="FFFF00"/>
                </a:solidFill>
              </a:rPr>
              <a:t>Nature of Marketing:</a:t>
            </a:r>
          </a:p>
          <a:p>
            <a:pPr algn="just"/>
            <a:r>
              <a:rPr lang="en-US" b="1" dirty="0" smtClean="0">
                <a:solidFill>
                  <a:srgbClr val="FFFF00"/>
                </a:solidFill>
              </a:rPr>
              <a:t>Customer-Centric:</a:t>
            </a:r>
            <a:r>
              <a:rPr lang="en-US" dirty="0" smtClean="0">
                <a:solidFill>
                  <a:srgbClr val="FFFF00"/>
                </a:solidFill>
              </a:rPr>
              <a:t> At its core, marketing is centered around understanding and meeting the needs of customers. It involves identifying target markets, analyzing consumer behavior, and developing strategies to create value propositions that resonate with the intended audience.</a:t>
            </a:r>
          </a:p>
          <a:p>
            <a:pPr algn="just"/>
            <a:r>
              <a:rPr lang="en-US" b="1" dirty="0" smtClean="0">
                <a:solidFill>
                  <a:srgbClr val="FFFF00"/>
                </a:solidFill>
              </a:rPr>
              <a:t>Holistic Approach:</a:t>
            </a:r>
            <a:r>
              <a:rPr lang="en-US" dirty="0" smtClean="0">
                <a:solidFill>
                  <a:srgbClr val="FFFF00"/>
                </a:solidFill>
              </a:rPr>
              <a:t> Marketing is not limited to just selling products or services. It involves a holistic approach that includes product development, pricing, distribution, and promotion. This integrated approach ensures that all elements of the marketing mix work together to achieve the overall business objectives.</a:t>
            </a:r>
          </a:p>
          <a:p>
            <a:pPr algn="just"/>
            <a:r>
              <a:rPr lang="en-US" b="1" dirty="0" smtClean="0">
                <a:solidFill>
                  <a:srgbClr val="FFFF00"/>
                </a:solidFill>
              </a:rPr>
              <a:t>Dynamic and Evolving:</a:t>
            </a:r>
            <a:r>
              <a:rPr lang="en-US" dirty="0" smtClean="0">
                <a:solidFill>
                  <a:srgbClr val="FFFF00"/>
                </a:solidFill>
              </a:rPr>
              <a:t> The business environment is constantly changing, and marketing must adapt to new technologies, consumer trends, and competitive landscapes. Continuous monitoring, analysis, and adaptation are essential for success in the ever-evolving marketplace.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669"/>
          </a:xfrm>
          <a:solidFill>
            <a:schemeClr val="tx1"/>
          </a:solidFill>
        </p:spPr>
        <p:txBody>
          <a:bodyPr>
            <a:normAutofit fontScale="90000"/>
          </a:bodyPr>
          <a:lstStyle/>
          <a:p>
            <a:r>
              <a:rPr lang="en-US" dirty="0" smtClean="0">
                <a:solidFill>
                  <a:srgbClr val="FFFF00"/>
                </a:solidFill>
              </a:rPr>
              <a:t>Scope of Marketing:</a:t>
            </a:r>
            <a:endParaRPr lang="en-US" dirty="0">
              <a:solidFill>
                <a:srgbClr val="FFFF00"/>
              </a:solidFill>
            </a:endParaRPr>
          </a:p>
        </p:txBody>
      </p:sp>
      <p:sp>
        <p:nvSpPr>
          <p:cNvPr id="3" name="Content Placeholder 2"/>
          <p:cNvSpPr>
            <a:spLocks noGrp="1"/>
          </p:cNvSpPr>
          <p:nvPr>
            <p:ph idx="1"/>
          </p:nvPr>
        </p:nvSpPr>
        <p:spPr>
          <a:xfrm>
            <a:off x="838200" y="1094704"/>
            <a:ext cx="10515600" cy="5763296"/>
          </a:xfrm>
        </p:spPr>
        <p:txBody>
          <a:bodyPr>
            <a:normAutofit fontScale="70000" lnSpcReduction="20000"/>
          </a:bodyPr>
          <a:lstStyle/>
          <a:p>
            <a:pPr algn="just"/>
            <a:r>
              <a:rPr lang="en-US" b="1" dirty="0" smtClean="0">
                <a:solidFill>
                  <a:srgbClr val="FFFF00"/>
                </a:solidFill>
              </a:rPr>
              <a:t>Product and Service Management:</a:t>
            </a:r>
            <a:r>
              <a:rPr lang="en-US" dirty="0" smtClean="0">
                <a:solidFill>
                  <a:srgbClr val="FFFF00"/>
                </a:solidFill>
              </a:rPr>
              <a:t> Marketing involves the development, positioning, and management of products and services. This includes decisions related to product design, features, branding, and the overall product life cycle.</a:t>
            </a:r>
          </a:p>
          <a:p>
            <a:pPr algn="just"/>
            <a:r>
              <a:rPr lang="en-US" b="1" dirty="0" smtClean="0">
                <a:solidFill>
                  <a:srgbClr val="FFFF00"/>
                </a:solidFill>
              </a:rPr>
              <a:t>Market Research and Analysis:</a:t>
            </a:r>
            <a:r>
              <a:rPr lang="en-US" dirty="0" smtClean="0">
                <a:solidFill>
                  <a:srgbClr val="FFFF00"/>
                </a:solidFill>
              </a:rPr>
              <a:t> Understanding the market is a critical aspect of marketing. This involves researching consumer behavior, market trends, and competitive landscapes to make informed decisions and develop effective marketing strategies.</a:t>
            </a:r>
          </a:p>
          <a:p>
            <a:pPr algn="just"/>
            <a:r>
              <a:rPr lang="en-US" b="1" dirty="0" smtClean="0">
                <a:solidFill>
                  <a:srgbClr val="FFFF00"/>
                </a:solidFill>
              </a:rPr>
              <a:t>Promotion and Communication:</a:t>
            </a:r>
            <a:r>
              <a:rPr lang="en-US" dirty="0" smtClean="0">
                <a:solidFill>
                  <a:srgbClr val="FFFF00"/>
                </a:solidFill>
              </a:rPr>
              <a:t> Creating awareness and influencing consumer perceptions are key components of marketing. Promotion involves advertising, public relations, sales promotions, and other communication strategies to build brand visibility and stimulate demand.</a:t>
            </a:r>
          </a:p>
          <a:p>
            <a:pPr algn="just"/>
            <a:r>
              <a:rPr lang="en-US" b="1" dirty="0" smtClean="0">
                <a:solidFill>
                  <a:srgbClr val="FFFF00"/>
                </a:solidFill>
              </a:rPr>
              <a:t>Distribution and Supply Chain Management:</a:t>
            </a:r>
            <a:r>
              <a:rPr lang="en-US" dirty="0" smtClean="0">
                <a:solidFill>
                  <a:srgbClr val="FFFF00"/>
                </a:solidFill>
              </a:rPr>
              <a:t> Ensuring that products or services reach the right customers at the right time is a vital aspect of marketing. This involves decisions related to distribution channels, logistics, and supply chain management.</a:t>
            </a:r>
          </a:p>
          <a:p>
            <a:pPr algn="just"/>
            <a:r>
              <a:rPr lang="en-US" b="1" dirty="0" smtClean="0">
                <a:solidFill>
                  <a:srgbClr val="FFFF00"/>
                </a:solidFill>
              </a:rPr>
              <a:t>Pricing Strategies:</a:t>
            </a:r>
            <a:r>
              <a:rPr lang="en-US" dirty="0" smtClean="0">
                <a:solidFill>
                  <a:srgbClr val="FFFF00"/>
                </a:solidFill>
              </a:rPr>
              <a:t> Determining the appropriate pricing strategy is crucial for achieving business objectives. Marketing professionals analyze costs, competitor pricing, and consumer perceptions to establish pricing that reflects the product or service's value.</a:t>
            </a:r>
          </a:p>
          <a:p>
            <a:pPr algn="just"/>
            <a:r>
              <a:rPr lang="en-US" b="1" dirty="0" smtClean="0">
                <a:solidFill>
                  <a:srgbClr val="FFFF00"/>
                </a:solidFill>
              </a:rPr>
              <a:t>Relationship Marketing:</a:t>
            </a:r>
            <a:r>
              <a:rPr lang="en-US" dirty="0" smtClean="0">
                <a:solidFill>
                  <a:srgbClr val="FFFF00"/>
                </a:solidFill>
              </a:rPr>
              <a:t> Building and maintaining long-term relationships with customers is increasingly important. Relationship marketing focuses on customer retention, loyalty programs, and personalized communication to foster a strong connection between the brand and its customers.</a:t>
            </a:r>
          </a:p>
          <a:p>
            <a:pPr algn="just"/>
            <a:r>
              <a:rPr lang="en-US" dirty="0" smtClean="0">
                <a:solidFill>
                  <a:srgbClr val="FFFF00"/>
                </a:solidFill>
              </a:rPr>
              <a:t>In conclusion, marketing is a multifaceted discipline that plays a central role in the success of businesses by creating value, satisfying customer needs, and facilitating profitable exchanges. Its dynamic nature and expansive scope make it a fundamental function for organizations seeking to thrive in today's competitive and ever-changing business environment.</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368"/>
          </a:xfrm>
          <a:solidFill>
            <a:schemeClr val="tx1"/>
          </a:solidFill>
        </p:spPr>
        <p:txBody>
          <a:bodyPr>
            <a:normAutofit/>
          </a:bodyPr>
          <a:lstStyle/>
          <a:p>
            <a:r>
              <a:rPr lang="en-US" dirty="0" smtClean="0">
                <a:solidFill>
                  <a:srgbClr val="FFFF00"/>
                </a:solidFill>
              </a:rPr>
              <a:t>7 Marketing mix and Product mix </a:t>
            </a:r>
            <a:endParaRPr lang="en-US" dirty="0"/>
          </a:p>
        </p:txBody>
      </p:sp>
      <p:sp>
        <p:nvSpPr>
          <p:cNvPr id="3" name="Content Placeholder 2"/>
          <p:cNvSpPr>
            <a:spLocks noGrp="1"/>
          </p:cNvSpPr>
          <p:nvPr>
            <p:ph idx="1"/>
          </p:nvPr>
        </p:nvSpPr>
        <p:spPr>
          <a:xfrm>
            <a:off x="838200" y="1287887"/>
            <a:ext cx="10515600" cy="5396248"/>
          </a:xfrm>
        </p:spPr>
        <p:txBody>
          <a:bodyPr>
            <a:normAutofit fontScale="85000" lnSpcReduction="20000"/>
          </a:bodyPr>
          <a:lstStyle/>
          <a:p>
            <a:pPr algn="just"/>
            <a:r>
              <a:rPr lang="en-US" b="1" dirty="0" smtClean="0">
                <a:solidFill>
                  <a:srgbClr val="FFFF00"/>
                </a:solidFill>
              </a:rPr>
              <a:t>Marketing Mix (4Ps):</a:t>
            </a:r>
          </a:p>
          <a:p>
            <a:pPr algn="just"/>
            <a:r>
              <a:rPr lang="en-US" dirty="0" smtClean="0">
                <a:solidFill>
                  <a:srgbClr val="FFFF00"/>
                </a:solidFill>
              </a:rPr>
              <a:t>The marketing mix, often referred to as the 4Ps, is a set of tactical marketing tools that a company uses to pursue its marketing objectives in a target market. The 4Ps stand for Product, Price, Place, and Promotion.</a:t>
            </a:r>
          </a:p>
          <a:p>
            <a:pPr algn="just"/>
            <a:r>
              <a:rPr lang="en-US" b="1" dirty="0" smtClean="0">
                <a:solidFill>
                  <a:srgbClr val="FFFF00"/>
                </a:solidFill>
              </a:rPr>
              <a:t>Product:</a:t>
            </a:r>
            <a:endParaRPr lang="en-US" dirty="0" smtClean="0">
              <a:solidFill>
                <a:srgbClr val="FFFF00"/>
              </a:solidFill>
            </a:endParaRPr>
          </a:p>
          <a:p>
            <a:pPr lvl="1" algn="just"/>
            <a:r>
              <a:rPr lang="en-US" dirty="0" smtClean="0">
                <a:solidFill>
                  <a:srgbClr val="FFFF00"/>
                </a:solidFill>
              </a:rPr>
              <a:t>Involves decisions about the features, design, quality, and branding of the product or service being offered. It's about creating value for the customer and differentiating the product from competitors.</a:t>
            </a:r>
          </a:p>
          <a:p>
            <a:pPr algn="just"/>
            <a:r>
              <a:rPr lang="en-US" b="1" dirty="0" smtClean="0">
                <a:solidFill>
                  <a:srgbClr val="FFFF00"/>
                </a:solidFill>
              </a:rPr>
              <a:t>Price:</a:t>
            </a:r>
            <a:endParaRPr lang="en-US" dirty="0" smtClean="0">
              <a:solidFill>
                <a:srgbClr val="FFFF00"/>
              </a:solidFill>
            </a:endParaRPr>
          </a:p>
          <a:p>
            <a:pPr lvl="1" algn="just"/>
            <a:r>
              <a:rPr lang="en-US" dirty="0" smtClean="0">
                <a:solidFill>
                  <a:srgbClr val="FFFF00"/>
                </a:solidFill>
              </a:rPr>
              <a:t>Relates to the strategies and decisions regarding how the product or service will be priced. Pricing considerations include cost analysis, competitor pricing, perceived value, and overall market conditions.</a:t>
            </a:r>
          </a:p>
          <a:p>
            <a:pPr algn="just"/>
            <a:r>
              <a:rPr lang="en-US" b="1" dirty="0" smtClean="0">
                <a:solidFill>
                  <a:srgbClr val="FFFF00"/>
                </a:solidFill>
              </a:rPr>
              <a:t>Place (Distribution):</a:t>
            </a:r>
            <a:endParaRPr lang="en-US" dirty="0" smtClean="0">
              <a:solidFill>
                <a:srgbClr val="FFFF00"/>
              </a:solidFill>
            </a:endParaRPr>
          </a:p>
          <a:p>
            <a:pPr lvl="1" algn="just"/>
            <a:r>
              <a:rPr lang="en-US" dirty="0" smtClean="0">
                <a:solidFill>
                  <a:srgbClr val="FFFF00"/>
                </a:solidFill>
              </a:rPr>
              <a:t>Focuses on how the product or service reaches the customer. Distribution channels, logistics, inventory management, and the overall availability of the product fall under this category.</a:t>
            </a:r>
          </a:p>
          <a:p>
            <a:pPr algn="just"/>
            <a:r>
              <a:rPr lang="en-US" b="1" dirty="0" smtClean="0">
                <a:solidFill>
                  <a:srgbClr val="FFFF00"/>
                </a:solidFill>
              </a:rPr>
              <a:t>Promotion:</a:t>
            </a:r>
            <a:endParaRPr lang="en-US" dirty="0" smtClean="0">
              <a:solidFill>
                <a:srgbClr val="FFFF00"/>
              </a:solidFill>
            </a:endParaRPr>
          </a:p>
          <a:p>
            <a:pPr lvl="1" algn="just"/>
            <a:r>
              <a:rPr lang="en-US" dirty="0" smtClean="0">
                <a:solidFill>
                  <a:srgbClr val="FFFF00"/>
                </a:solidFill>
              </a:rPr>
              <a:t>Encompasses the methods used to communicate and promote the product to the target audience. This includes advertising, public relations, sales promotions, and personal selling.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a:solidFill>
            <a:schemeClr val="tx1"/>
          </a:solidFill>
        </p:spPr>
        <p:txBody>
          <a:bodyPr/>
          <a:lstStyle/>
          <a:p>
            <a:r>
              <a:rPr lang="en-US" b="1" dirty="0" smtClean="0">
                <a:solidFill>
                  <a:srgbClr val="FFFF00"/>
                </a:solidFill>
              </a:rPr>
              <a:t>Product Mix:</a:t>
            </a:r>
            <a:endParaRPr lang="en-US" dirty="0">
              <a:solidFill>
                <a:srgbClr val="FFFF00"/>
              </a:solidFill>
            </a:endParaRPr>
          </a:p>
        </p:txBody>
      </p:sp>
      <p:sp>
        <p:nvSpPr>
          <p:cNvPr id="3" name="Content Placeholder 2"/>
          <p:cNvSpPr>
            <a:spLocks noGrp="1"/>
          </p:cNvSpPr>
          <p:nvPr>
            <p:ph idx="1"/>
          </p:nvPr>
        </p:nvSpPr>
        <p:spPr>
          <a:xfrm>
            <a:off x="838200" y="1287887"/>
            <a:ext cx="10515600" cy="5570113"/>
          </a:xfrm>
        </p:spPr>
        <p:txBody>
          <a:bodyPr>
            <a:normAutofit fontScale="77500" lnSpcReduction="20000"/>
          </a:bodyPr>
          <a:lstStyle/>
          <a:p>
            <a:pPr algn="just"/>
            <a:r>
              <a:rPr lang="en-US" dirty="0" smtClean="0">
                <a:solidFill>
                  <a:srgbClr val="FFFF00"/>
                </a:solidFill>
              </a:rPr>
              <a:t>The product mix, also known as the product assortment or product portfolio, refers to the total set of products or services offered by a company. It involves strategic decisions about the range and diversity of products within the company's portfolio.</a:t>
            </a:r>
          </a:p>
          <a:p>
            <a:pPr algn="just"/>
            <a:r>
              <a:rPr lang="en-US" b="1" dirty="0" smtClean="0">
                <a:solidFill>
                  <a:srgbClr val="FFFF00"/>
                </a:solidFill>
              </a:rPr>
              <a:t>Product Line:</a:t>
            </a:r>
            <a:endParaRPr lang="en-US" dirty="0" smtClean="0">
              <a:solidFill>
                <a:srgbClr val="FFFF00"/>
              </a:solidFill>
            </a:endParaRPr>
          </a:p>
          <a:p>
            <a:pPr lvl="1" algn="just"/>
            <a:r>
              <a:rPr lang="en-US" dirty="0" smtClean="0">
                <a:solidFill>
                  <a:srgbClr val="FFFF00"/>
                </a:solidFill>
              </a:rPr>
              <a:t>A group of related products offered by a company. For example, a smartphone company may have a product line that includes various models with different features and price points.</a:t>
            </a:r>
          </a:p>
          <a:p>
            <a:pPr algn="just"/>
            <a:r>
              <a:rPr lang="en-US" b="1" dirty="0" smtClean="0">
                <a:solidFill>
                  <a:srgbClr val="FFFF00"/>
                </a:solidFill>
              </a:rPr>
              <a:t>Product Width:</a:t>
            </a:r>
            <a:endParaRPr lang="en-US" dirty="0" smtClean="0">
              <a:solidFill>
                <a:srgbClr val="FFFF00"/>
              </a:solidFill>
            </a:endParaRPr>
          </a:p>
          <a:p>
            <a:pPr lvl="1" algn="just"/>
            <a:r>
              <a:rPr lang="en-US" dirty="0" smtClean="0">
                <a:solidFill>
                  <a:srgbClr val="FFFF00"/>
                </a:solidFill>
              </a:rPr>
              <a:t>Refers to the number of different product lines a company offers. A company with a broad product width has diverse product lines, while a narrow product width implies a more focused product offering.</a:t>
            </a:r>
          </a:p>
          <a:p>
            <a:pPr algn="just"/>
            <a:r>
              <a:rPr lang="en-US" b="1" dirty="0" smtClean="0">
                <a:solidFill>
                  <a:srgbClr val="FFFF00"/>
                </a:solidFill>
              </a:rPr>
              <a:t>Product Length:</a:t>
            </a:r>
            <a:endParaRPr lang="en-US" dirty="0" smtClean="0">
              <a:solidFill>
                <a:srgbClr val="FFFF00"/>
              </a:solidFill>
            </a:endParaRPr>
          </a:p>
          <a:p>
            <a:pPr lvl="1" algn="just"/>
            <a:r>
              <a:rPr lang="en-US" dirty="0" smtClean="0">
                <a:solidFill>
                  <a:srgbClr val="FFFF00"/>
                </a:solidFill>
              </a:rPr>
              <a:t>Indicates the total number of products within a company's product lines. A company can expand its product length by introducing new products or variations within existing lines.</a:t>
            </a:r>
          </a:p>
          <a:p>
            <a:pPr algn="just"/>
            <a:r>
              <a:rPr lang="en-US" b="1" dirty="0" smtClean="0">
                <a:solidFill>
                  <a:srgbClr val="FFFF00"/>
                </a:solidFill>
              </a:rPr>
              <a:t>Product Depth:</a:t>
            </a:r>
            <a:endParaRPr lang="en-US" dirty="0" smtClean="0">
              <a:solidFill>
                <a:srgbClr val="FFFF00"/>
              </a:solidFill>
            </a:endParaRPr>
          </a:p>
          <a:p>
            <a:pPr lvl="1" algn="just"/>
            <a:r>
              <a:rPr lang="en-US" dirty="0" smtClean="0">
                <a:solidFill>
                  <a:srgbClr val="FFFF00"/>
                </a:solidFill>
              </a:rPr>
              <a:t>Relates to the variety of versions or variations of a specific product in a product line. For example, a clothing brand may offer a specific type of shirt in various colors and sizes.</a:t>
            </a:r>
          </a:p>
          <a:p>
            <a:pPr algn="just"/>
            <a:r>
              <a:rPr lang="en-US" b="1" dirty="0" smtClean="0">
                <a:solidFill>
                  <a:srgbClr val="FFFF00"/>
                </a:solidFill>
              </a:rPr>
              <a:t>Consistency:</a:t>
            </a:r>
            <a:endParaRPr lang="en-US" dirty="0" smtClean="0">
              <a:solidFill>
                <a:srgbClr val="FFFF00"/>
              </a:solidFill>
            </a:endParaRPr>
          </a:p>
          <a:p>
            <a:pPr lvl="1" algn="just"/>
            <a:r>
              <a:rPr lang="en-US" dirty="0" smtClean="0">
                <a:solidFill>
                  <a:srgbClr val="FFFF00"/>
                </a:solidFill>
              </a:rPr>
              <a:t>Involves the relationship between different product lines in terms of their use, production requirements, distribution channels, or pricing strategies. A consistent product mix aligns with the overall brand and business strategy.</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a:solidFill>
            <a:schemeClr val="tx1"/>
          </a:solidFill>
        </p:spPr>
        <p:txBody>
          <a:bodyPr>
            <a:normAutofit/>
          </a:bodyPr>
          <a:lstStyle/>
          <a:p>
            <a:r>
              <a:rPr lang="en-US" sz="3600" dirty="0" smtClean="0">
                <a:solidFill>
                  <a:srgbClr val="FFFF00"/>
                </a:solidFill>
              </a:rPr>
              <a:t>8 Stages and types in consumer buying decision process</a:t>
            </a:r>
            <a:endParaRPr lang="en-US" sz="3600" dirty="0">
              <a:solidFill>
                <a:srgbClr val="FFFF00"/>
              </a:solidFill>
            </a:endParaRPr>
          </a:p>
        </p:txBody>
      </p:sp>
      <p:sp>
        <p:nvSpPr>
          <p:cNvPr id="3" name="Content Placeholder 2"/>
          <p:cNvSpPr>
            <a:spLocks noGrp="1"/>
          </p:cNvSpPr>
          <p:nvPr>
            <p:ph idx="1"/>
          </p:nvPr>
        </p:nvSpPr>
        <p:spPr>
          <a:xfrm>
            <a:off x="838200" y="1429554"/>
            <a:ext cx="10515600" cy="5428445"/>
          </a:xfrm>
        </p:spPr>
        <p:txBody>
          <a:bodyPr>
            <a:normAutofit fontScale="92500" lnSpcReduction="10000"/>
          </a:bodyPr>
          <a:lstStyle/>
          <a:p>
            <a:r>
              <a:rPr lang="en-US" dirty="0" smtClean="0">
                <a:solidFill>
                  <a:srgbClr val="FFFF00"/>
                </a:solidFill>
              </a:rPr>
              <a:t>The consumer buying decision process is a series of steps that individuals go through when making a purchase. These stages help marketers understand and influence consumer behavior. The typical consumer buying decision process consists of the following stages:</a:t>
            </a:r>
          </a:p>
          <a:p>
            <a:r>
              <a:rPr lang="en-US" b="1" dirty="0" smtClean="0">
                <a:solidFill>
                  <a:srgbClr val="FFFF00"/>
                </a:solidFill>
              </a:rPr>
              <a:t>Problem Recognition:</a:t>
            </a:r>
            <a:endParaRPr lang="en-US" dirty="0" smtClean="0">
              <a:solidFill>
                <a:srgbClr val="FFFF00"/>
              </a:solidFill>
            </a:endParaRPr>
          </a:p>
          <a:p>
            <a:pPr lvl="1"/>
            <a:r>
              <a:rPr lang="en-US" dirty="0" smtClean="0">
                <a:solidFill>
                  <a:srgbClr val="FFFF00"/>
                </a:solidFill>
              </a:rPr>
              <a:t>This is the initial stage where a consumer perceives a need or problem. It could be triggered by internal factors (such as a desire for a new product) or external factors (like an advertisement or a friend's recommendation).</a:t>
            </a:r>
          </a:p>
          <a:p>
            <a:r>
              <a:rPr lang="en-US" b="1" dirty="0" smtClean="0">
                <a:solidFill>
                  <a:srgbClr val="FFFF00"/>
                </a:solidFill>
              </a:rPr>
              <a:t>Information Search:</a:t>
            </a:r>
            <a:endParaRPr lang="en-US" dirty="0" smtClean="0">
              <a:solidFill>
                <a:srgbClr val="FFFF00"/>
              </a:solidFill>
            </a:endParaRPr>
          </a:p>
          <a:p>
            <a:pPr lvl="1"/>
            <a:r>
              <a:rPr lang="en-US" dirty="0" smtClean="0">
                <a:solidFill>
                  <a:srgbClr val="FFFF00"/>
                </a:solidFill>
              </a:rPr>
              <a:t>Once the consumer recognizes a problem or need, they start seeking information about potential solutions. This search can involve internal sources (memory, past experiences) or external sources (friends, family, online reviews, advertisements).</a:t>
            </a:r>
          </a:p>
          <a:p>
            <a:r>
              <a:rPr lang="en-US" b="1" dirty="0" smtClean="0">
                <a:solidFill>
                  <a:srgbClr val="FFFF00"/>
                </a:solidFill>
              </a:rPr>
              <a:t>Evaluation of Alternatives:</a:t>
            </a:r>
            <a:endParaRPr lang="en-US" dirty="0" smtClean="0">
              <a:solidFill>
                <a:srgbClr val="FFFF00"/>
              </a:solidFill>
            </a:endParaRPr>
          </a:p>
          <a:p>
            <a:pPr lvl="1"/>
            <a:r>
              <a:rPr lang="en-US" dirty="0" smtClean="0">
                <a:solidFill>
                  <a:srgbClr val="FFFF00"/>
                </a:solidFill>
              </a:rPr>
              <a:t>At this stage, consumers compare the available options to satisfy their need. They assess factors such as features, benefits, price, and brand reputation. The evaluation may be influenced by personal preferences, past experiences, or recommendations.</a:t>
            </a:r>
          </a:p>
          <a:p>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9854"/>
            <a:ext cx="10515600" cy="5417109"/>
          </a:xfrm>
        </p:spPr>
        <p:txBody>
          <a:bodyPr>
            <a:normAutofit/>
          </a:bodyPr>
          <a:lstStyle/>
          <a:p>
            <a:r>
              <a:rPr lang="en-US" b="1" dirty="0" smtClean="0">
                <a:solidFill>
                  <a:srgbClr val="FFFF00"/>
                </a:solidFill>
              </a:rPr>
              <a:t>Purchase Decision:</a:t>
            </a:r>
            <a:endParaRPr lang="en-US" dirty="0" smtClean="0">
              <a:solidFill>
                <a:srgbClr val="FFFF00"/>
              </a:solidFill>
            </a:endParaRPr>
          </a:p>
          <a:p>
            <a:pPr lvl="1"/>
            <a:r>
              <a:rPr lang="en-US" dirty="0" smtClean="0">
                <a:solidFill>
                  <a:srgbClr val="FFFF00"/>
                </a:solidFill>
              </a:rPr>
              <a:t>After evaluating alternatives, the consumer makes the decision to purchase a specific product or service. The actual purchase may be influenced by various factors, including the availability of the product, promotions, or the influence of others.</a:t>
            </a:r>
          </a:p>
          <a:p>
            <a:r>
              <a:rPr lang="en-US" b="1" dirty="0" smtClean="0">
                <a:solidFill>
                  <a:srgbClr val="FFFF00"/>
                </a:solidFill>
              </a:rPr>
              <a:t>Purchase:</a:t>
            </a:r>
            <a:endParaRPr lang="en-US" dirty="0" smtClean="0">
              <a:solidFill>
                <a:srgbClr val="FFFF00"/>
              </a:solidFill>
            </a:endParaRPr>
          </a:p>
          <a:p>
            <a:pPr lvl="1"/>
            <a:r>
              <a:rPr lang="en-US" dirty="0" smtClean="0">
                <a:solidFill>
                  <a:srgbClr val="FFFF00"/>
                </a:solidFill>
              </a:rPr>
              <a:t>This is the stage where the consumer actually acquires the chosen product or service. The purchase process may happen online, in-store, or through other channels, depending on the nature of the product and consumer preferences.</a:t>
            </a:r>
          </a:p>
          <a:p>
            <a:r>
              <a:rPr lang="en-US" b="1" dirty="0" smtClean="0">
                <a:solidFill>
                  <a:srgbClr val="FFFF00"/>
                </a:solidFill>
              </a:rPr>
              <a:t>Post-Purchase Evaluation:</a:t>
            </a:r>
            <a:endParaRPr lang="en-US" dirty="0" smtClean="0">
              <a:solidFill>
                <a:srgbClr val="FFFF00"/>
              </a:solidFill>
            </a:endParaRPr>
          </a:p>
          <a:p>
            <a:pPr lvl="1"/>
            <a:r>
              <a:rPr lang="en-US" dirty="0" smtClean="0">
                <a:solidFill>
                  <a:srgbClr val="FFFF00"/>
                </a:solidFill>
              </a:rPr>
              <a:t>After making a purchase, consumers assess their satisfaction with the product or service. If expectations are met or exceeded, it reinforces positive feelings. If there's dissatisfaction, it may lead to post-purchase dissonance or regret.</a:t>
            </a: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368"/>
          </a:xfrm>
          <a:solidFill>
            <a:schemeClr val="tx1"/>
          </a:solidFill>
        </p:spPr>
        <p:txBody>
          <a:bodyPr/>
          <a:lstStyle/>
          <a:p>
            <a:r>
              <a:rPr lang="en-US" b="1" dirty="0" smtClean="0">
                <a:solidFill>
                  <a:srgbClr val="FFFF00"/>
                </a:solidFill>
              </a:rPr>
              <a:t>Types of Consumer Buying Decision Processes:</a:t>
            </a:r>
            <a:endParaRPr lang="en-US" dirty="0">
              <a:solidFill>
                <a:srgbClr val="FFFF00"/>
              </a:solidFill>
            </a:endParaRPr>
          </a:p>
        </p:txBody>
      </p:sp>
      <p:sp>
        <p:nvSpPr>
          <p:cNvPr id="3" name="Content Placeholder 2"/>
          <p:cNvSpPr>
            <a:spLocks noGrp="1"/>
          </p:cNvSpPr>
          <p:nvPr>
            <p:ph idx="1"/>
          </p:nvPr>
        </p:nvSpPr>
        <p:spPr>
          <a:xfrm>
            <a:off x="838200" y="1339402"/>
            <a:ext cx="10515600" cy="5518597"/>
          </a:xfrm>
        </p:spPr>
        <p:txBody>
          <a:bodyPr>
            <a:normAutofit lnSpcReduction="10000"/>
          </a:bodyPr>
          <a:lstStyle/>
          <a:p>
            <a:pPr algn="just"/>
            <a:r>
              <a:rPr lang="en-US" b="1" dirty="0" smtClean="0">
                <a:solidFill>
                  <a:srgbClr val="FFFF00"/>
                </a:solidFill>
              </a:rPr>
              <a:t>Routine Buying Decision:</a:t>
            </a:r>
            <a:endParaRPr lang="en-US" dirty="0" smtClean="0">
              <a:solidFill>
                <a:srgbClr val="FFFF00"/>
              </a:solidFill>
            </a:endParaRPr>
          </a:p>
          <a:p>
            <a:pPr lvl="1" algn="just"/>
            <a:r>
              <a:rPr lang="en-US" dirty="0" smtClean="0">
                <a:solidFill>
                  <a:srgbClr val="FFFF00"/>
                </a:solidFill>
              </a:rPr>
              <a:t>In routine decision-making, consumers go through a quick and simple process. This is common for low-cost, frequently purchased items where there is little risk involved. Consumers often have well-established preferences and don't invest much time in information search or evaluation.</a:t>
            </a:r>
          </a:p>
          <a:p>
            <a:pPr algn="just"/>
            <a:r>
              <a:rPr lang="en-US" b="1" dirty="0" smtClean="0">
                <a:solidFill>
                  <a:srgbClr val="FFFF00"/>
                </a:solidFill>
              </a:rPr>
              <a:t>Limited Decision Making:</a:t>
            </a:r>
            <a:endParaRPr lang="en-US" dirty="0" smtClean="0">
              <a:solidFill>
                <a:srgbClr val="FFFF00"/>
              </a:solidFill>
            </a:endParaRPr>
          </a:p>
          <a:p>
            <a:pPr lvl="1" algn="just"/>
            <a:r>
              <a:rPr lang="en-US" dirty="0" smtClean="0">
                <a:solidFill>
                  <a:srgbClr val="FFFF00"/>
                </a:solidFill>
              </a:rPr>
              <a:t>This type occurs when consumers are buying products that are somewhat important, but they don't want to spend a significant amount of time researching or evaluating alternatives. There is a moderate level of information search and consideration involved.</a:t>
            </a:r>
          </a:p>
          <a:p>
            <a:pPr algn="just"/>
            <a:r>
              <a:rPr lang="en-US" b="1" dirty="0" smtClean="0">
                <a:solidFill>
                  <a:srgbClr val="FFFF00"/>
                </a:solidFill>
              </a:rPr>
              <a:t>Extensive Decision Making:</a:t>
            </a:r>
            <a:endParaRPr lang="en-US" dirty="0" smtClean="0">
              <a:solidFill>
                <a:srgbClr val="FFFF00"/>
              </a:solidFill>
            </a:endParaRPr>
          </a:p>
          <a:p>
            <a:pPr lvl="1" algn="just"/>
            <a:r>
              <a:rPr lang="en-US" dirty="0" smtClean="0">
                <a:solidFill>
                  <a:srgbClr val="FFFF00"/>
                </a:solidFill>
              </a:rPr>
              <a:t>Extensive decision-making is typical for high-involvement purchases with significant consequences. Consumers invest time and effort in researching, comparing, and evaluating alternatives. Examples include buying a car or a house.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6684" y="408948"/>
            <a:ext cx="10515600" cy="5283513"/>
          </a:xfrm>
        </p:spPr>
        <p:txBody>
          <a:bodyPr>
            <a:normAutofit/>
          </a:bodyPr>
          <a:lstStyle/>
          <a:p>
            <a:pPr algn="just"/>
            <a:r>
              <a:rPr lang="en-US" b="1" dirty="0" smtClean="0">
                <a:solidFill>
                  <a:srgbClr val="FFFF00"/>
                </a:solidFill>
              </a:rPr>
              <a:t>Impulse Buying:</a:t>
            </a:r>
            <a:endParaRPr lang="en-US" dirty="0" smtClean="0">
              <a:solidFill>
                <a:srgbClr val="FFFF00"/>
              </a:solidFill>
            </a:endParaRPr>
          </a:p>
          <a:p>
            <a:pPr lvl="1" algn="just"/>
            <a:r>
              <a:rPr lang="en-US" dirty="0" smtClean="0">
                <a:solidFill>
                  <a:srgbClr val="FFFF00"/>
                </a:solidFill>
              </a:rPr>
              <a:t>Impulse buying is characterized by spontaneous and unplanned purchases. Consumers make these decisions quickly without much deliberation. Factors such as product displays, promotions, and emotional triggers often drive impulse purchases.</a:t>
            </a:r>
          </a:p>
          <a:p>
            <a:pPr algn="just"/>
            <a:r>
              <a:rPr lang="en-US" b="1" dirty="0" smtClean="0">
                <a:solidFill>
                  <a:srgbClr val="FFFF00"/>
                </a:solidFill>
              </a:rPr>
              <a:t>Socially Influenced Decision Making:</a:t>
            </a:r>
            <a:endParaRPr lang="en-US" dirty="0" smtClean="0">
              <a:solidFill>
                <a:srgbClr val="FFFF00"/>
              </a:solidFill>
            </a:endParaRPr>
          </a:p>
          <a:p>
            <a:pPr lvl="1" algn="just"/>
            <a:r>
              <a:rPr lang="en-US" dirty="0" smtClean="0">
                <a:solidFill>
                  <a:srgbClr val="FFFF00"/>
                </a:solidFill>
              </a:rPr>
              <a:t>Social factors, such as peer pressure, family influence, or cultural norms, play a significant role in socially influenced decision making. Consumers may be swayed by the opinions or preferences of others in their social circles.</a:t>
            </a:r>
          </a:p>
          <a:p>
            <a:pPr algn="just"/>
            <a:r>
              <a:rPr lang="en-US" b="1" dirty="0" smtClean="0">
                <a:solidFill>
                  <a:srgbClr val="FFFF00"/>
                </a:solidFill>
              </a:rPr>
              <a:t>Habitual Buying Decision:</a:t>
            </a:r>
            <a:endParaRPr lang="en-US" dirty="0" smtClean="0">
              <a:solidFill>
                <a:srgbClr val="FFFF00"/>
              </a:solidFill>
            </a:endParaRPr>
          </a:p>
          <a:p>
            <a:pPr lvl="1" algn="just"/>
            <a:r>
              <a:rPr lang="en-US" dirty="0" smtClean="0">
                <a:solidFill>
                  <a:srgbClr val="FFFF00"/>
                </a:solidFill>
              </a:rPr>
              <a:t>Habitual buying involves repeated purchasing of a particular brand or product out of habit, convenience, or loyalty. Consumers may not actively consider alternatives and stick to familiar choices.</a:t>
            </a:r>
          </a:p>
          <a:p>
            <a:pPr algn="just"/>
            <a:endParaRPr lang="en-US" dirty="0" smtClean="0">
              <a:solidFill>
                <a:srgbClr val="FFFF00"/>
              </a:solidFill>
            </a:endParaRPr>
          </a:p>
          <a:p>
            <a:pPr>
              <a:tabLst>
                <a:tab pos="2974975" algn="l"/>
              </a:tabLst>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a:solidFill>
            <a:schemeClr val="tx1"/>
          </a:solidFill>
        </p:spPr>
        <p:txBody>
          <a:bodyPr>
            <a:normAutofit/>
          </a:bodyPr>
          <a:lstStyle/>
          <a:p>
            <a:r>
              <a:rPr lang="en-US" dirty="0" smtClean="0">
                <a:solidFill>
                  <a:srgbClr val="FFFF00"/>
                </a:solidFill>
              </a:rPr>
              <a:t>9 AIDA Model</a:t>
            </a:r>
            <a:endParaRPr lang="en-US" dirty="0"/>
          </a:p>
        </p:txBody>
      </p:sp>
      <p:sp>
        <p:nvSpPr>
          <p:cNvPr id="3" name="Content Placeholder 2"/>
          <p:cNvSpPr>
            <a:spLocks noGrp="1"/>
          </p:cNvSpPr>
          <p:nvPr>
            <p:ph idx="1"/>
          </p:nvPr>
        </p:nvSpPr>
        <p:spPr>
          <a:xfrm>
            <a:off x="863958" y="1313645"/>
            <a:ext cx="10515600" cy="5544355"/>
          </a:xfrm>
        </p:spPr>
        <p:txBody>
          <a:bodyPr>
            <a:normAutofit fontScale="92500" lnSpcReduction="10000"/>
          </a:bodyPr>
          <a:lstStyle/>
          <a:p>
            <a:pPr algn="just"/>
            <a:r>
              <a:rPr lang="en-US" dirty="0" smtClean="0">
                <a:solidFill>
                  <a:srgbClr val="FFFF00"/>
                </a:solidFill>
              </a:rPr>
              <a:t>The AIDA model is a classic marketing communication framework that outlines the stages a consumer goes through during the process of making a purchasing decision. The acronym "AIDA" stands for Attention, Interest, Desire, and Action. This model helps marketers understand and guide consumers through the various steps in the communication and persuasion process.</a:t>
            </a:r>
          </a:p>
          <a:p>
            <a:pPr algn="just"/>
            <a:r>
              <a:rPr lang="en-US" b="1" dirty="0" smtClean="0">
                <a:solidFill>
                  <a:srgbClr val="FFFF00"/>
                </a:solidFill>
              </a:rPr>
              <a:t>Attention:</a:t>
            </a:r>
            <a:endParaRPr lang="en-US" dirty="0" smtClean="0">
              <a:solidFill>
                <a:srgbClr val="FFFF00"/>
              </a:solidFill>
            </a:endParaRPr>
          </a:p>
          <a:p>
            <a:pPr lvl="1" algn="just"/>
            <a:r>
              <a:rPr lang="en-US" dirty="0" smtClean="0">
                <a:solidFill>
                  <a:srgbClr val="FFFF00"/>
                </a:solidFill>
              </a:rPr>
              <a:t>The first stage is to grab the attention of the target audience. This can be achieved through compelling headlines, eye-catching visuals, or other attention-grabbing elements in advertising or promotional materials. The goal is to create awareness and make the consumer notice the product or service.</a:t>
            </a:r>
          </a:p>
          <a:p>
            <a:pPr algn="just"/>
            <a:r>
              <a:rPr lang="en-US" b="1" dirty="0" smtClean="0">
                <a:solidFill>
                  <a:srgbClr val="FFFF00"/>
                </a:solidFill>
              </a:rPr>
              <a:t>Interest:</a:t>
            </a:r>
            <a:endParaRPr lang="en-US" dirty="0" smtClean="0">
              <a:solidFill>
                <a:srgbClr val="FFFF00"/>
              </a:solidFill>
            </a:endParaRPr>
          </a:p>
          <a:p>
            <a:pPr lvl="1" algn="just"/>
            <a:r>
              <a:rPr lang="en-US" dirty="0" smtClean="0">
                <a:solidFill>
                  <a:srgbClr val="FFFF00"/>
                </a:solidFill>
              </a:rPr>
              <a:t>Once attention is captured, the next step is to generate interest in the product or service. Marketers aim to provide information that engages the audience and highlights the features, benefits, or unique selling propositions of the offering. This stage involves maintaining the consumer's attention and encouraging further exploration.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521"/>
            <a:ext cx="10515600" cy="5275442"/>
          </a:xfrm>
        </p:spPr>
        <p:txBody>
          <a:bodyPr>
            <a:normAutofit/>
          </a:bodyPr>
          <a:lstStyle/>
          <a:p>
            <a:pPr algn="just"/>
            <a:r>
              <a:rPr lang="en-US" b="1" dirty="0" smtClean="0">
                <a:solidFill>
                  <a:srgbClr val="FFFF00"/>
                </a:solidFill>
              </a:rPr>
              <a:t>Desire:</a:t>
            </a:r>
            <a:endParaRPr lang="en-US" dirty="0" smtClean="0">
              <a:solidFill>
                <a:srgbClr val="FFFF00"/>
              </a:solidFill>
            </a:endParaRPr>
          </a:p>
          <a:p>
            <a:pPr lvl="1" algn="just"/>
            <a:r>
              <a:rPr lang="en-US" dirty="0" smtClean="0">
                <a:solidFill>
                  <a:srgbClr val="FFFF00"/>
                </a:solidFill>
              </a:rPr>
              <a:t>After generating interest, the goal is to build desire or a sense of want or need for the product or service. Marketers emphasize the value proposition, showcase the benefits, and create a positive perception to make the offering more appealing. The objective is to stimulate an emotional or rational connection with the consumer.</a:t>
            </a:r>
          </a:p>
          <a:p>
            <a:pPr algn="just"/>
            <a:r>
              <a:rPr lang="en-US" b="1" dirty="0" smtClean="0">
                <a:solidFill>
                  <a:srgbClr val="FFFF00"/>
                </a:solidFill>
              </a:rPr>
              <a:t>Action:</a:t>
            </a:r>
            <a:endParaRPr lang="en-US" dirty="0" smtClean="0">
              <a:solidFill>
                <a:srgbClr val="FFFF00"/>
              </a:solidFill>
            </a:endParaRPr>
          </a:p>
          <a:p>
            <a:pPr lvl="1" algn="just"/>
            <a:r>
              <a:rPr lang="en-US" dirty="0" smtClean="0">
                <a:solidFill>
                  <a:srgbClr val="FFFF00"/>
                </a:solidFill>
              </a:rPr>
              <a:t>The final stage of the AIDA model is to prompt the consumer to take action. This action could involve making a purchase, filling out a form, subscribing to a newsletter, or any other desired response. Marketers use clear and compelling calls-to-action (CTAs) to guide consumers toward the intended behavior.</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a:solidFill>
            <a:schemeClr val="tx1"/>
          </a:solidFill>
        </p:spPr>
        <p:txBody>
          <a:bodyPr>
            <a:normAutofit fontScale="90000"/>
          </a:bodyPr>
          <a:lstStyle/>
          <a:p>
            <a:r>
              <a:rPr lang="en-US" b="1" dirty="0" smtClean="0">
                <a:solidFill>
                  <a:srgbClr val="FFFF00"/>
                </a:solidFill>
              </a:rPr>
              <a:t>2. Pull </a:t>
            </a:r>
            <a:r>
              <a:rPr lang="en-US" b="1" dirty="0" smtClean="0">
                <a:solidFill>
                  <a:srgbClr val="FFFF00"/>
                </a:solidFill>
              </a:rPr>
              <a:t>Strategy</a:t>
            </a:r>
            <a:endParaRPr lang="en-US" dirty="0">
              <a:solidFill>
                <a:srgbClr val="FFFF00"/>
              </a:solidFill>
            </a:endParaRPr>
          </a:p>
        </p:txBody>
      </p:sp>
      <p:sp>
        <p:nvSpPr>
          <p:cNvPr id="3" name="Content Placeholder 2"/>
          <p:cNvSpPr>
            <a:spLocks noGrp="1"/>
          </p:cNvSpPr>
          <p:nvPr>
            <p:ph idx="1"/>
          </p:nvPr>
        </p:nvSpPr>
        <p:spPr>
          <a:xfrm>
            <a:off x="838200" y="927279"/>
            <a:ext cx="10515600" cy="5249684"/>
          </a:xfrm>
        </p:spPr>
        <p:txBody>
          <a:bodyPr>
            <a:normAutofit fontScale="70000" lnSpcReduction="20000"/>
          </a:bodyPr>
          <a:lstStyle/>
          <a:p>
            <a:r>
              <a:rPr lang="en-US" dirty="0" smtClean="0">
                <a:solidFill>
                  <a:srgbClr val="FFFF00"/>
                </a:solidFill>
              </a:rPr>
              <a:t>The </a:t>
            </a:r>
            <a:r>
              <a:rPr lang="en-US" b="1" dirty="0" smtClean="0">
                <a:solidFill>
                  <a:srgbClr val="FFFF00"/>
                </a:solidFill>
              </a:rPr>
              <a:t>pull strategy</a:t>
            </a:r>
            <a:r>
              <a:rPr lang="en-US" dirty="0" smtClean="0">
                <a:solidFill>
                  <a:srgbClr val="FFFF00"/>
                </a:solidFill>
              </a:rPr>
              <a:t> focuses on </a:t>
            </a:r>
            <a:r>
              <a:rPr lang="en-US" b="1" dirty="0" smtClean="0">
                <a:solidFill>
                  <a:srgbClr val="FFFF00"/>
                </a:solidFill>
              </a:rPr>
              <a:t>creating consumer demand</a:t>
            </a:r>
            <a:r>
              <a:rPr lang="en-US" dirty="0" smtClean="0">
                <a:solidFill>
                  <a:srgbClr val="FFFF00"/>
                </a:solidFill>
              </a:rPr>
              <a:t>, encouraging customers to actively seek out the product. The objective is to attract end consumers directly so they request the product from retailers.</a:t>
            </a:r>
          </a:p>
          <a:p>
            <a:r>
              <a:rPr lang="en-US" b="1" dirty="0" smtClean="0">
                <a:solidFill>
                  <a:srgbClr val="FFFF00"/>
                </a:solidFill>
              </a:rPr>
              <a:t>Key Features of the Pull Strategy:</a:t>
            </a:r>
          </a:p>
          <a:p>
            <a:r>
              <a:rPr lang="en-US" dirty="0" smtClean="0">
                <a:solidFill>
                  <a:srgbClr val="FFFF00"/>
                </a:solidFill>
              </a:rPr>
              <a:t>Targets </a:t>
            </a:r>
            <a:r>
              <a:rPr lang="en-US" b="1" dirty="0" smtClean="0">
                <a:solidFill>
                  <a:srgbClr val="FFFF00"/>
                </a:solidFill>
              </a:rPr>
              <a:t>end consumers</a:t>
            </a:r>
            <a:r>
              <a:rPr lang="en-US" dirty="0" smtClean="0">
                <a:solidFill>
                  <a:srgbClr val="FFFF00"/>
                </a:solidFill>
              </a:rPr>
              <a:t> rather than intermediaries.</a:t>
            </a:r>
          </a:p>
          <a:p>
            <a:r>
              <a:rPr lang="en-US" dirty="0" smtClean="0">
                <a:solidFill>
                  <a:srgbClr val="FFFF00"/>
                </a:solidFill>
              </a:rPr>
              <a:t>Creates </a:t>
            </a:r>
            <a:r>
              <a:rPr lang="en-US" b="1" dirty="0" smtClean="0">
                <a:solidFill>
                  <a:srgbClr val="FFFF00"/>
                </a:solidFill>
              </a:rPr>
              <a:t>brand awareness and demand</a:t>
            </a:r>
            <a:r>
              <a:rPr lang="en-US" dirty="0" smtClean="0">
                <a:solidFill>
                  <a:srgbClr val="FFFF00"/>
                </a:solidFill>
              </a:rPr>
              <a:t> through advertising and promotions.</a:t>
            </a:r>
          </a:p>
          <a:p>
            <a:r>
              <a:rPr lang="en-US" dirty="0" smtClean="0">
                <a:solidFill>
                  <a:srgbClr val="FFFF00"/>
                </a:solidFill>
              </a:rPr>
              <a:t>Uses </a:t>
            </a:r>
            <a:r>
              <a:rPr lang="en-US" b="1" dirty="0" smtClean="0">
                <a:solidFill>
                  <a:srgbClr val="FFFF00"/>
                </a:solidFill>
              </a:rPr>
              <a:t>mass marketing techniques</a:t>
            </a:r>
            <a:r>
              <a:rPr lang="en-US" dirty="0" smtClean="0">
                <a:solidFill>
                  <a:srgbClr val="FFFF00"/>
                </a:solidFill>
              </a:rPr>
              <a:t> such as digital marketing, TV ads, and influencer promotions.</a:t>
            </a:r>
          </a:p>
          <a:p>
            <a:r>
              <a:rPr lang="en-US" dirty="0" smtClean="0">
                <a:solidFill>
                  <a:srgbClr val="FFFF00"/>
                </a:solidFill>
              </a:rPr>
              <a:t>Works well for </a:t>
            </a:r>
            <a:r>
              <a:rPr lang="en-US" b="1" dirty="0" smtClean="0">
                <a:solidFill>
                  <a:srgbClr val="FFFF00"/>
                </a:solidFill>
              </a:rPr>
              <a:t>strong brands</a:t>
            </a:r>
            <a:r>
              <a:rPr lang="en-US" dirty="0" smtClean="0">
                <a:solidFill>
                  <a:srgbClr val="FFFF00"/>
                </a:solidFill>
              </a:rPr>
              <a:t> with high customer loyalty.</a:t>
            </a:r>
          </a:p>
          <a:p>
            <a:r>
              <a:rPr lang="en-US" dirty="0" smtClean="0">
                <a:solidFill>
                  <a:srgbClr val="FFFF00"/>
                </a:solidFill>
              </a:rPr>
              <a:t>Commonly used in </a:t>
            </a:r>
            <a:r>
              <a:rPr lang="en-US" b="1" dirty="0" smtClean="0">
                <a:solidFill>
                  <a:srgbClr val="FFFF00"/>
                </a:solidFill>
              </a:rPr>
              <a:t>B2C (Business-to-Consumer) marketing</a:t>
            </a:r>
            <a:r>
              <a:rPr lang="en-US" dirty="0" smtClean="0">
                <a:solidFill>
                  <a:srgbClr val="FFFF00"/>
                </a:solidFill>
              </a:rPr>
              <a:t>.</a:t>
            </a:r>
          </a:p>
          <a:p>
            <a:r>
              <a:rPr lang="en-US" b="1" dirty="0" smtClean="0">
                <a:solidFill>
                  <a:srgbClr val="FFFF00"/>
                </a:solidFill>
              </a:rPr>
              <a:t>Examples of Pull Strategy:</a:t>
            </a:r>
          </a:p>
          <a:p>
            <a:r>
              <a:rPr lang="en-US" b="1" dirty="0" smtClean="0">
                <a:solidFill>
                  <a:srgbClr val="FFFF00"/>
                </a:solidFill>
              </a:rPr>
              <a:t>Advertising Campaigns</a:t>
            </a:r>
            <a:r>
              <a:rPr lang="en-US" dirty="0" smtClean="0">
                <a:solidFill>
                  <a:srgbClr val="FFFF00"/>
                </a:solidFill>
              </a:rPr>
              <a:t> – TV, radio, print, and digital ads create brand awareness.</a:t>
            </a:r>
          </a:p>
          <a:p>
            <a:r>
              <a:rPr lang="en-US" b="1" dirty="0" smtClean="0">
                <a:solidFill>
                  <a:srgbClr val="FFFF00"/>
                </a:solidFill>
              </a:rPr>
              <a:t>Social Media &amp; Influencer Marketing</a:t>
            </a:r>
            <a:r>
              <a:rPr lang="en-US" dirty="0" smtClean="0">
                <a:solidFill>
                  <a:srgbClr val="FFFF00"/>
                </a:solidFill>
              </a:rPr>
              <a:t> – Promoting products through influencers to create direct demand.</a:t>
            </a:r>
          </a:p>
          <a:p>
            <a:r>
              <a:rPr lang="en-US" b="1" dirty="0" smtClean="0">
                <a:solidFill>
                  <a:srgbClr val="FFFF00"/>
                </a:solidFill>
              </a:rPr>
              <a:t>Public Relations &amp; Brand Image</a:t>
            </a:r>
            <a:r>
              <a:rPr lang="en-US" dirty="0" smtClean="0">
                <a:solidFill>
                  <a:srgbClr val="FFFF00"/>
                </a:solidFill>
              </a:rPr>
              <a:t> – Positive media coverage and brand storytelling to attract customers.</a:t>
            </a:r>
          </a:p>
          <a:p>
            <a:r>
              <a:rPr lang="en-US" b="1" dirty="0" smtClean="0">
                <a:solidFill>
                  <a:srgbClr val="FFFF00"/>
                </a:solidFill>
              </a:rPr>
              <a:t>Customer Loyalty Programs</a:t>
            </a:r>
            <a:r>
              <a:rPr lang="en-US" dirty="0" smtClean="0">
                <a:solidFill>
                  <a:srgbClr val="FFFF00"/>
                </a:solidFill>
              </a:rPr>
              <a:t> – Discounts, </a:t>
            </a:r>
            <a:r>
              <a:rPr lang="en-US" dirty="0" err="1" smtClean="0">
                <a:solidFill>
                  <a:srgbClr val="FFFF00"/>
                </a:solidFill>
              </a:rPr>
              <a:t>cashback</a:t>
            </a:r>
            <a:r>
              <a:rPr lang="en-US" dirty="0" smtClean="0">
                <a:solidFill>
                  <a:srgbClr val="FFFF00"/>
                </a:solidFill>
              </a:rPr>
              <a:t>, and rewards to retain customers.</a:t>
            </a:r>
          </a:p>
          <a:p>
            <a:r>
              <a:rPr lang="en-US" b="1" dirty="0" smtClean="0">
                <a:solidFill>
                  <a:srgbClr val="FFFF00"/>
                </a:solidFill>
              </a:rPr>
              <a:t>Advantages of Pull Strategy:</a:t>
            </a:r>
          </a:p>
          <a:p>
            <a:endParaRPr lang="en-US" dirty="0" smtClean="0">
              <a:solidFill>
                <a:srgbClr val="FFFF00"/>
              </a:solidFill>
            </a:endParaRP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a:solidFill>
            <a:schemeClr val="tx1"/>
          </a:solidFill>
        </p:spPr>
        <p:txBody>
          <a:bodyPr>
            <a:normAutofit/>
          </a:bodyPr>
          <a:lstStyle/>
          <a:p>
            <a:r>
              <a:rPr lang="en-US" sz="3600" dirty="0" smtClean="0">
                <a:solidFill>
                  <a:srgbClr val="FFFF00"/>
                </a:solidFill>
              </a:rPr>
              <a:t>10 Market segmentation, Targeting and Positioning </a:t>
            </a:r>
            <a:endParaRPr lang="en-US" sz="3600" dirty="0"/>
          </a:p>
        </p:txBody>
      </p:sp>
      <p:sp>
        <p:nvSpPr>
          <p:cNvPr id="3" name="Content Placeholder 2"/>
          <p:cNvSpPr>
            <a:spLocks noGrp="1"/>
          </p:cNvSpPr>
          <p:nvPr>
            <p:ph idx="1"/>
          </p:nvPr>
        </p:nvSpPr>
        <p:spPr>
          <a:xfrm>
            <a:off x="838200" y="1313646"/>
            <a:ext cx="10515600" cy="5544354"/>
          </a:xfrm>
        </p:spPr>
        <p:txBody>
          <a:bodyPr>
            <a:normAutofit fontScale="77500" lnSpcReduction="20000"/>
          </a:bodyPr>
          <a:lstStyle/>
          <a:p>
            <a:pPr algn="just">
              <a:buNone/>
            </a:pPr>
            <a:r>
              <a:rPr lang="en-US" b="1" dirty="0" smtClean="0">
                <a:solidFill>
                  <a:srgbClr val="FFFF00"/>
                </a:solidFill>
              </a:rPr>
              <a:t>1. Market Segmentation:</a:t>
            </a:r>
            <a:r>
              <a:rPr lang="en-US" dirty="0" smtClean="0">
                <a:solidFill>
                  <a:srgbClr val="FFFF00"/>
                </a:solidFill>
              </a:rPr>
              <a:t> Market segmentation is the process of dividing a broad market into smaller, distinct groups of consumers who have similar needs, wants, characteristics, or behaviors. The purpose of segmentation is to better understand and meet the specific requirements of different customer segments. The criteria for segmentation can include demographics, psychographics, behavior, geography, or other relevant factors. Here are the main steps in market segmentation:</a:t>
            </a:r>
          </a:p>
          <a:p>
            <a:pPr algn="just"/>
            <a:r>
              <a:rPr lang="en-US" b="1" dirty="0" smtClean="0">
                <a:solidFill>
                  <a:srgbClr val="FFFF00"/>
                </a:solidFill>
              </a:rPr>
              <a:t>Identification of Variables:</a:t>
            </a:r>
            <a:r>
              <a:rPr lang="en-US" dirty="0" smtClean="0">
                <a:solidFill>
                  <a:srgbClr val="FFFF00"/>
                </a:solidFill>
              </a:rPr>
              <a:t> Determine the factors that will be used to segment the market. These could be demographics (age, gender, income), psychographics (lifestyle, values, attitudes), behavior (usage patterns, brand loyalty), or geographic location.</a:t>
            </a:r>
          </a:p>
          <a:p>
            <a:pPr algn="just"/>
            <a:r>
              <a:rPr lang="en-US" b="1" dirty="0" smtClean="0">
                <a:solidFill>
                  <a:srgbClr val="FFFF00"/>
                </a:solidFill>
              </a:rPr>
              <a:t>Market Analysis:</a:t>
            </a:r>
            <a:r>
              <a:rPr lang="en-US" dirty="0" smtClean="0">
                <a:solidFill>
                  <a:srgbClr val="FFFF00"/>
                </a:solidFill>
              </a:rPr>
              <a:t> Conduct research to analyze and understand the needs, preferences, and behaviors of different segments. This involves collecting data to identify distinct characteristics and patterns within each segment.</a:t>
            </a:r>
          </a:p>
          <a:p>
            <a:pPr algn="just"/>
            <a:r>
              <a:rPr lang="en-US" b="1" dirty="0" smtClean="0">
                <a:solidFill>
                  <a:srgbClr val="FFFF00"/>
                </a:solidFill>
              </a:rPr>
              <a:t>Segmentation Process:</a:t>
            </a:r>
            <a:r>
              <a:rPr lang="en-US" dirty="0" smtClean="0">
                <a:solidFill>
                  <a:srgbClr val="FFFF00"/>
                </a:solidFill>
              </a:rPr>
              <a:t> Group consumers with similar characteristics into segments. The goal is to create segments that are internally homogeneous (similar within) and externally heterogeneous (different from each other).</a:t>
            </a:r>
          </a:p>
          <a:p>
            <a:pPr algn="just"/>
            <a:r>
              <a:rPr lang="en-US" b="1" dirty="0" smtClean="0">
                <a:solidFill>
                  <a:srgbClr val="FFFF00"/>
                </a:solidFill>
              </a:rPr>
              <a:t>Profile Development:</a:t>
            </a:r>
            <a:r>
              <a:rPr lang="en-US" dirty="0" smtClean="0">
                <a:solidFill>
                  <a:srgbClr val="FFFF00"/>
                </a:solidFill>
              </a:rPr>
              <a:t> Create detailed profiles or personas for each segment. These profiles should include information on demographics, psychographics, behaviors, and other relevant characteristics.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580"/>
            <a:ext cx="10515600" cy="5808372"/>
          </a:xfrm>
        </p:spPr>
        <p:txBody>
          <a:bodyPr>
            <a:normAutofit fontScale="92500" lnSpcReduction="10000"/>
          </a:bodyPr>
          <a:lstStyle/>
          <a:p>
            <a:pPr algn="just"/>
            <a:r>
              <a:rPr lang="en-US" b="1" dirty="0" smtClean="0">
                <a:solidFill>
                  <a:srgbClr val="FFFF00"/>
                </a:solidFill>
              </a:rPr>
              <a:t>2. Targeting:</a:t>
            </a:r>
            <a:r>
              <a:rPr lang="en-US" dirty="0" smtClean="0">
                <a:solidFill>
                  <a:srgbClr val="FFFF00"/>
                </a:solidFill>
              </a:rPr>
              <a:t> Once market segments are identified, the next step is targeting – selecting one or more specific segments to focus on based on the attractiveness and compatibility with the business's resources and objectives. Targeting involves evaluating the potential of each segment and deciding where to direct marketing efforts. The key steps in targeting are:</a:t>
            </a:r>
          </a:p>
          <a:p>
            <a:pPr algn="just"/>
            <a:r>
              <a:rPr lang="en-US" b="1" dirty="0" smtClean="0">
                <a:solidFill>
                  <a:srgbClr val="FFFF00"/>
                </a:solidFill>
              </a:rPr>
              <a:t>Evaluate Segment Attractiveness:</a:t>
            </a:r>
            <a:r>
              <a:rPr lang="en-US" dirty="0" smtClean="0">
                <a:solidFill>
                  <a:srgbClr val="FFFF00"/>
                </a:solidFill>
              </a:rPr>
              <a:t> Assess the size, growth potential, profitability, and alignment with the business's capabilities for each segment. Consider factors such as competition, barriers to entry, and potential for differentiation.</a:t>
            </a:r>
          </a:p>
          <a:p>
            <a:pPr algn="just"/>
            <a:r>
              <a:rPr lang="en-US" b="1" dirty="0" smtClean="0">
                <a:solidFill>
                  <a:srgbClr val="FFFF00"/>
                </a:solidFill>
              </a:rPr>
              <a:t>Select Target Segments:</a:t>
            </a:r>
            <a:r>
              <a:rPr lang="en-US" dirty="0" smtClean="0">
                <a:solidFill>
                  <a:srgbClr val="FFFF00"/>
                </a:solidFill>
              </a:rPr>
              <a:t> Decide which segment(s) the business will target. This involves choosing the segment(s) that align with the company's goals and where the company can offer superior value compared to competitors.</a:t>
            </a:r>
          </a:p>
          <a:p>
            <a:pPr algn="just"/>
            <a:r>
              <a:rPr lang="en-US" b="1" dirty="0" smtClean="0">
                <a:solidFill>
                  <a:srgbClr val="FFFF00"/>
                </a:solidFill>
              </a:rPr>
              <a:t>Develop Targeting Strategies:</a:t>
            </a:r>
            <a:r>
              <a:rPr lang="en-US" dirty="0" smtClean="0">
                <a:solidFill>
                  <a:srgbClr val="FFFF00"/>
                </a:solidFill>
              </a:rPr>
              <a:t> Once the target segment(s) are identified, develop marketing strategies tailored to the specific needs and characteristics of those segments. This may include product customization, pricing strategies, and communication methods.</a:t>
            </a:r>
          </a:p>
          <a:p>
            <a:pPr algn="just"/>
            <a:endParaRPr lang="en-US" dirty="0" smtClean="0">
              <a:solidFill>
                <a:srgbClr val="FFFF00"/>
              </a:solidFill>
            </a:endParaRP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6246253"/>
          </a:xfrm>
        </p:spPr>
        <p:txBody>
          <a:bodyPr>
            <a:normAutofit fontScale="77500" lnSpcReduction="20000"/>
          </a:bodyPr>
          <a:lstStyle/>
          <a:p>
            <a:pPr algn="just">
              <a:buNone/>
            </a:pPr>
            <a:r>
              <a:rPr lang="en-US" b="1" dirty="0" smtClean="0">
                <a:solidFill>
                  <a:srgbClr val="FFFF00"/>
                </a:solidFill>
              </a:rPr>
              <a:t>3. Positioning:</a:t>
            </a:r>
            <a:r>
              <a:rPr lang="en-US" dirty="0" smtClean="0">
                <a:solidFill>
                  <a:srgbClr val="FFFF00"/>
                </a:solidFill>
              </a:rPr>
              <a:t> Positioning is about creating a distinct image and perception of a product or brand in the minds of the target customers within the chosen market segment. It's about how a product is positioned relative to its competitors and how it's perceived by the target audience. Key steps in the positioning process include:</a:t>
            </a:r>
          </a:p>
          <a:p>
            <a:pPr algn="just"/>
            <a:r>
              <a:rPr lang="en-US" b="1" dirty="0" smtClean="0">
                <a:solidFill>
                  <a:srgbClr val="FFFF00"/>
                </a:solidFill>
              </a:rPr>
              <a:t>Identify Competitive Advantages:</a:t>
            </a:r>
            <a:r>
              <a:rPr lang="en-US" dirty="0" smtClean="0">
                <a:solidFill>
                  <a:srgbClr val="FFFF00"/>
                </a:solidFill>
              </a:rPr>
              <a:t> Determine what sets the product or brand apart from competitors. This could be based on features, quality, price, convenience, or other factors.</a:t>
            </a:r>
          </a:p>
          <a:p>
            <a:pPr algn="just"/>
            <a:r>
              <a:rPr lang="en-US" b="1" dirty="0" smtClean="0">
                <a:solidFill>
                  <a:srgbClr val="FFFF00"/>
                </a:solidFill>
              </a:rPr>
              <a:t>Define the Positioning Strategy:</a:t>
            </a:r>
            <a:r>
              <a:rPr lang="en-US" dirty="0" smtClean="0">
                <a:solidFill>
                  <a:srgbClr val="FFFF00"/>
                </a:solidFill>
              </a:rPr>
              <a:t> Clearly articulate the desired position of the product in the minds of the target customers. This involves crafting a unique selling proposition (USP) that communicates the value proposition to the target audience.</a:t>
            </a:r>
          </a:p>
          <a:p>
            <a:pPr algn="just"/>
            <a:r>
              <a:rPr lang="en-US" b="1" dirty="0" smtClean="0">
                <a:solidFill>
                  <a:srgbClr val="FFFF00"/>
                </a:solidFill>
              </a:rPr>
              <a:t>Communicate the Positioning:</a:t>
            </a:r>
            <a:r>
              <a:rPr lang="en-US" dirty="0" smtClean="0">
                <a:solidFill>
                  <a:srgbClr val="FFFF00"/>
                </a:solidFill>
              </a:rPr>
              <a:t> Develop marketing messages and communication strategies that convey the intended positioning to the target audience. This includes advertising, branding, and other promotional efforts.</a:t>
            </a:r>
          </a:p>
          <a:p>
            <a:pPr algn="just"/>
            <a:r>
              <a:rPr lang="en-US" b="1" dirty="0" smtClean="0">
                <a:solidFill>
                  <a:srgbClr val="FFFF00"/>
                </a:solidFill>
              </a:rPr>
              <a:t>Monitor and Adjust Positioning:</a:t>
            </a:r>
            <a:r>
              <a:rPr lang="en-US" dirty="0" smtClean="0">
                <a:solidFill>
                  <a:srgbClr val="FFFF00"/>
                </a:solidFill>
              </a:rPr>
              <a:t> Continuously monitor the market, competition, and customer feedback. If necessary, adjust the positioning strategy to stay relevant and aligned with market dynamics.</a:t>
            </a:r>
          </a:p>
          <a:p>
            <a:pPr algn="just"/>
            <a:r>
              <a:rPr lang="en-US" dirty="0" smtClean="0">
                <a:solidFill>
                  <a:srgbClr val="FFFF00"/>
                </a:solidFill>
              </a:rPr>
              <a:t>In summary, Market Segmentation, Targeting, and Positioning (STP) are interconnected strategic processes that help businesses understand their customers better, focus their efforts on the most promising segments, and create a distinctive and compelling position in the market. These concepts are fundamental to developing effective marketing strategies that resonate with the specific needs and preferences of the target audience.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5046"/>
          </a:xfrm>
          <a:solidFill>
            <a:schemeClr val="tx1"/>
          </a:solidFill>
        </p:spPr>
        <p:txBody>
          <a:bodyPr>
            <a:normAutofit/>
          </a:bodyPr>
          <a:lstStyle/>
          <a:p>
            <a:r>
              <a:rPr lang="en-US" dirty="0" smtClean="0">
                <a:solidFill>
                  <a:srgbClr val="FFFF00"/>
                </a:solidFill>
              </a:rPr>
              <a:t>11 Product Life cycle	</a:t>
            </a:r>
            <a:endParaRPr lang="en-US" dirty="0"/>
          </a:p>
        </p:txBody>
      </p:sp>
      <p:pic>
        <p:nvPicPr>
          <p:cNvPr id="32770" name="Picture 2" descr="product-life-cycle"/>
          <p:cNvPicPr>
            <a:picLocks noChangeAspect="1" noChangeArrowheads="1"/>
          </p:cNvPicPr>
          <p:nvPr/>
        </p:nvPicPr>
        <p:blipFill>
          <a:blip r:embed="rId2">
            <a:duotone>
              <a:prstClr val="black"/>
              <a:schemeClr val="accent2">
                <a:tint val="45000"/>
                <a:satMod val="400000"/>
              </a:schemeClr>
            </a:duotone>
            <a:lum bright="-40000" contrast="-40000"/>
          </a:blip>
          <a:srcRect/>
          <a:stretch>
            <a:fillRect/>
          </a:stretch>
        </p:blipFill>
        <p:spPr bwMode="auto">
          <a:xfrm>
            <a:off x="2027918" y="1099456"/>
            <a:ext cx="7502135" cy="5294087"/>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6852"/>
          </a:xfrm>
          <a:solidFill>
            <a:schemeClr val="tx1"/>
          </a:solidFill>
        </p:spPr>
        <p:txBody>
          <a:bodyPr>
            <a:normAutofit/>
          </a:bodyPr>
          <a:lstStyle/>
          <a:p>
            <a:r>
              <a:rPr lang="en-US" sz="3600" dirty="0" smtClean="0">
                <a:solidFill>
                  <a:srgbClr val="FFFF00"/>
                </a:solidFill>
              </a:rPr>
              <a:t>12 Brand Types, Brand equity and Brand Positioning </a:t>
            </a:r>
            <a:endParaRPr lang="en-US" sz="3600" dirty="0"/>
          </a:p>
        </p:txBody>
      </p:sp>
      <p:sp>
        <p:nvSpPr>
          <p:cNvPr id="3" name="Content Placeholder 2"/>
          <p:cNvSpPr>
            <a:spLocks noGrp="1"/>
          </p:cNvSpPr>
          <p:nvPr>
            <p:ph idx="1"/>
          </p:nvPr>
        </p:nvSpPr>
        <p:spPr>
          <a:xfrm>
            <a:off x="838200" y="1364342"/>
            <a:ext cx="10515600" cy="5493657"/>
          </a:xfrm>
        </p:spPr>
        <p:txBody>
          <a:bodyPr>
            <a:normAutofit fontScale="92500"/>
          </a:bodyPr>
          <a:lstStyle/>
          <a:p>
            <a:r>
              <a:rPr lang="en-US" b="1" dirty="0" smtClean="0">
                <a:solidFill>
                  <a:srgbClr val="FFFF00"/>
                </a:solidFill>
              </a:rPr>
              <a:t>Brand Types:</a:t>
            </a:r>
          </a:p>
          <a:p>
            <a:r>
              <a:rPr lang="en-US" b="1" dirty="0" smtClean="0">
                <a:solidFill>
                  <a:srgbClr val="FFFF00"/>
                </a:solidFill>
              </a:rPr>
              <a:t>Product Brands:</a:t>
            </a:r>
            <a:endParaRPr lang="en-US" dirty="0" smtClean="0">
              <a:solidFill>
                <a:srgbClr val="FFFF00"/>
              </a:solidFill>
            </a:endParaRPr>
          </a:p>
          <a:p>
            <a:pPr lvl="1"/>
            <a:r>
              <a:rPr lang="en-US" dirty="0" smtClean="0">
                <a:solidFill>
                  <a:srgbClr val="FFFF00"/>
                </a:solidFill>
              </a:rPr>
              <a:t>These are brands associated with specific products. Consumers often make purchase decisions based on the reputation and attributes of the individual product.</a:t>
            </a:r>
          </a:p>
          <a:p>
            <a:r>
              <a:rPr lang="en-US" b="1" dirty="0" smtClean="0">
                <a:solidFill>
                  <a:srgbClr val="FFFF00"/>
                </a:solidFill>
              </a:rPr>
              <a:t>Corporate Brands:</a:t>
            </a:r>
            <a:endParaRPr lang="en-US" dirty="0" smtClean="0">
              <a:solidFill>
                <a:srgbClr val="FFFF00"/>
              </a:solidFill>
            </a:endParaRPr>
          </a:p>
          <a:p>
            <a:pPr lvl="1"/>
            <a:r>
              <a:rPr lang="en-US" dirty="0" smtClean="0">
                <a:solidFill>
                  <a:srgbClr val="FFFF00"/>
                </a:solidFill>
              </a:rPr>
              <a:t>Also known as umbrella brands, these brands represent the entire company and its range of products or services. Examples include Google, Samsung, and Coca-Cola.</a:t>
            </a:r>
          </a:p>
          <a:p>
            <a:r>
              <a:rPr lang="en-US" b="1" dirty="0" smtClean="0">
                <a:solidFill>
                  <a:srgbClr val="FFFF00"/>
                </a:solidFill>
              </a:rPr>
              <a:t>Service Brands:</a:t>
            </a:r>
            <a:endParaRPr lang="en-US" dirty="0" smtClean="0">
              <a:solidFill>
                <a:srgbClr val="FFFF00"/>
              </a:solidFill>
            </a:endParaRPr>
          </a:p>
          <a:p>
            <a:pPr lvl="1"/>
            <a:r>
              <a:rPr lang="en-US" dirty="0" smtClean="0">
                <a:solidFill>
                  <a:srgbClr val="FFFF00"/>
                </a:solidFill>
              </a:rPr>
              <a:t>These brands are associated with services rather than tangible products. Service brands rely on the quality of the service experience, and examples include FedEx, American Express, and Marriott.</a:t>
            </a:r>
          </a:p>
          <a:p>
            <a:r>
              <a:rPr lang="en-US" b="1" dirty="0" smtClean="0">
                <a:solidFill>
                  <a:srgbClr val="FFFF00"/>
                </a:solidFill>
              </a:rPr>
              <a:t>Personal Brands:</a:t>
            </a:r>
            <a:endParaRPr lang="en-US" dirty="0" smtClean="0">
              <a:solidFill>
                <a:srgbClr val="FFFF00"/>
              </a:solidFill>
            </a:endParaRPr>
          </a:p>
          <a:p>
            <a:pPr lvl="1"/>
            <a:r>
              <a:rPr lang="en-US" dirty="0" smtClean="0">
                <a:solidFill>
                  <a:srgbClr val="FFFF00"/>
                </a:solidFill>
              </a:rPr>
              <a:t>Personal brands are linked to individuals, often celebrities or influencers. The reputation and image of the person become synonymous with the brand itself.</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714" y="1056368"/>
            <a:ext cx="10515600" cy="4351338"/>
          </a:xfrm>
        </p:spPr>
        <p:txBody>
          <a:bodyPr>
            <a:normAutofit lnSpcReduction="10000"/>
          </a:bodyPr>
          <a:lstStyle/>
          <a:p>
            <a:pPr algn="just"/>
            <a:r>
              <a:rPr lang="en-US" b="1" dirty="0" smtClean="0">
                <a:solidFill>
                  <a:srgbClr val="FFFF00"/>
                </a:solidFill>
              </a:rPr>
              <a:t>Retailer Brands (Private Labels):</a:t>
            </a:r>
            <a:endParaRPr lang="en-US" dirty="0" smtClean="0">
              <a:solidFill>
                <a:srgbClr val="FFFF00"/>
              </a:solidFill>
            </a:endParaRPr>
          </a:p>
          <a:p>
            <a:pPr lvl="1" algn="just"/>
            <a:r>
              <a:rPr lang="en-US" dirty="0" smtClean="0">
                <a:solidFill>
                  <a:srgbClr val="FFFF00"/>
                </a:solidFill>
              </a:rPr>
              <a:t>These brands are owned and sold by retailers. Retailer brands often offer comparable quality to national brands but at a lower price. Examples include Kirkland Signature (Costco) or Great Value (Walmart).</a:t>
            </a:r>
          </a:p>
          <a:p>
            <a:pPr algn="just"/>
            <a:r>
              <a:rPr lang="en-US" b="1" dirty="0" smtClean="0">
                <a:solidFill>
                  <a:srgbClr val="FFFF00"/>
                </a:solidFill>
              </a:rPr>
              <a:t>Family Brands:</a:t>
            </a:r>
            <a:endParaRPr lang="en-US" dirty="0" smtClean="0">
              <a:solidFill>
                <a:srgbClr val="FFFF00"/>
              </a:solidFill>
            </a:endParaRPr>
          </a:p>
          <a:p>
            <a:pPr lvl="1" algn="just"/>
            <a:r>
              <a:rPr lang="en-US" dirty="0" smtClean="0">
                <a:solidFill>
                  <a:srgbClr val="FFFF00"/>
                </a:solidFill>
              </a:rPr>
              <a:t>Family brands consist of a range of related products under one brand name. Each product benefits from the overall brand reputation. Examples include Microsoft Office or Sony </a:t>
            </a:r>
            <a:r>
              <a:rPr lang="en-US" dirty="0" err="1" smtClean="0">
                <a:solidFill>
                  <a:srgbClr val="FFFF00"/>
                </a:solidFill>
              </a:rPr>
              <a:t>Xperia</a:t>
            </a:r>
            <a:r>
              <a:rPr lang="en-US" dirty="0" smtClean="0">
                <a:solidFill>
                  <a:srgbClr val="FFFF00"/>
                </a:solidFill>
              </a:rPr>
              <a:t>.</a:t>
            </a:r>
          </a:p>
          <a:p>
            <a:pPr algn="just"/>
            <a:r>
              <a:rPr lang="en-US" b="1" dirty="0" smtClean="0">
                <a:solidFill>
                  <a:srgbClr val="FFFF00"/>
                </a:solidFill>
              </a:rPr>
              <a:t>Individual Brands:</a:t>
            </a:r>
            <a:endParaRPr lang="en-US" dirty="0" smtClean="0">
              <a:solidFill>
                <a:srgbClr val="FFFF00"/>
              </a:solidFill>
            </a:endParaRPr>
          </a:p>
          <a:p>
            <a:pPr lvl="1" algn="just"/>
            <a:r>
              <a:rPr lang="en-US" dirty="0" smtClean="0">
                <a:solidFill>
                  <a:srgbClr val="FFFF00"/>
                </a:solidFill>
              </a:rPr>
              <a:t>In contrast to family brands, individual brands are standalone products with their own distinct brand names. Each product has its own identity and is not directly tied to other products under the same brand.</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670"/>
            <a:ext cx="10515600" cy="6291330"/>
          </a:xfrm>
        </p:spPr>
        <p:txBody>
          <a:bodyPr>
            <a:normAutofit fontScale="92500" lnSpcReduction="10000"/>
          </a:bodyPr>
          <a:lstStyle/>
          <a:p>
            <a:pPr algn="just"/>
            <a:r>
              <a:rPr lang="en-US" b="1" dirty="0" smtClean="0">
                <a:solidFill>
                  <a:srgbClr val="FFFF00"/>
                </a:solidFill>
              </a:rPr>
              <a:t>Brand Equity:</a:t>
            </a:r>
          </a:p>
          <a:p>
            <a:pPr algn="just"/>
            <a:r>
              <a:rPr lang="en-US" dirty="0" smtClean="0">
                <a:solidFill>
                  <a:srgbClr val="FFFF00"/>
                </a:solidFill>
              </a:rPr>
              <a:t>Brand equity refers to the value and strength of a brand in the eyes of consumers. It encompasses the perceptions, associations, and attitudes that consumers have towards a brand. Strong brand equity is essential for building customer loyalty, influencing purchasing decisions, and maintaining a competitive advantage. Key components of brand equity include:</a:t>
            </a:r>
          </a:p>
          <a:p>
            <a:pPr algn="just"/>
            <a:r>
              <a:rPr lang="en-US" b="1" dirty="0" smtClean="0">
                <a:solidFill>
                  <a:srgbClr val="FFFF00"/>
                </a:solidFill>
              </a:rPr>
              <a:t>Brand Awareness:</a:t>
            </a:r>
            <a:endParaRPr lang="en-US" dirty="0" smtClean="0">
              <a:solidFill>
                <a:srgbClr val="FFFF00"/>
              </a:solidFill>
            </a:endParaRPr>
          </a:p>
          <a:p>
            <a:pPr lvl="1" algn="just"/>
            <a:r>
              <a:rPr lang="en-US" dirty="0" smtClean="0">
                <a:solidFill>
                  <a:srgbClr val="FFFF00"/>
                </a:solidFill>
              </a:rPr>
              <a:t>The extent to which consumers recognize and recall a brand. High brand awareness is crucial for attracting new customers and retaining existing ones.</a:t>
            </a:r>
          </a:p>
          <a:p>
            <a:pPr algn="just"/>
            <a:r>
              <a:rPr lang="en-US" b="1" dirty="0" smtClean="0">
                <a:solidFill>
                  <a:srgbClr val="FFFF00"/>
                </a:solidFill>
              </a:rPr>
              <a:t>Brand Association:</a:t>
            </a:r>
            <a:endParaRPr lang="en-US" dirty="0" smtClean="0">
              <a:solidFill>
                <a:srgbClr val="FFFF00"/>
              </a:solidFill>
            </a:endParaRPr>
          </a:p>
          <a:p>
            <a:pPr lvl="1" algn="just"/>
            <a:r>
              <a:rPr lang="en-US" dirty="0" smtClean="0">
                <a:solidFill>
                  <a:srgbClr val="FFFF00"/>
                </a:solidFill>
              </a:rPr>
              <a:t>The mental connections and associations that consumers make with a brand. This can include attributes, emotions, or values linked to the brand.</a:t>
            </a:r>
          </a:p>
          <a:p>
            <a:pPr algn="just"/>
            <a:r>
              <a:rPr lang="en-US" b="1" dirty="0" smtClean="0">
                <a:solidFill>
                  <a:srgbClr val="FFFF00"/>
                </a:solidFill>
              </a:rPr>
              <a:t>Brand Loyalty:</a:t>
            </a:r>
            <a:endParaRPr lang="en-US" dirty="0" smtClean="0">
              <a:solidFill>
                <a:srgbClr val="FFFF00"/>
              </a:solidFill>
            </a:endParaRPr>
          </a:p>
          <a:p>
            <a:pPr lvl="1" algn="just"/>
            <a:r>
              <a:rPr lang="en-US" dirty="0" smtClean="0">
                <a:solidFill>
                  <a:srgbClr val="FFFF00"/>
                </a:solidFill>
              </a:rPr>
              <a:t>The degree to which customers are committed to a brand and consistently choose it over competitors. Building brand loyalty involves delivering consistent quality and positive experiences.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0143" y="330653"/>
            <a:ext cx="10515600" cy="4351338"/>
          </a:xfrm>
        </p:spPr>
        <p:txBody>
          <a:bodyPr/>
          <a:lstStyle/>
          <a:p>
            <a:pPr algn="just"/>
            <a:r>
              <a:rPr lang="en-US" b="1" dirty="0" smtClean="0">
                <a:solidFill>
                  <a:srgbClr val="FFFF00"/>
                </a:solidFill>
              </a:rPr>
              <a:t>Perceived Quality:</a:t>
            </a:r>
            <a:endParaRPr lang="en-US" dirty="0" smtClean="0">
              <a:solidFill>
                <a:srgbClr val="FFFF00"/>
              </a:solidFill>
            </a:endParaRPr>
          </a:p>
          <a:p>
            <a:pPr lvl="1" algn="just"/>
            <a:r>
              <a:rPr lang="en-US" dirty="0" smtClean="0">
                <a:solidFill>
                  <a:srgbClr val="FFFF00"/>
                </a:solidFill>
              </a:rPr>
              <a:t>Consumers' perception of the overall quality or excellence of a brand's products or services. Quality perceptions significantly impact brand equity.</a:t>
            </a:r>
          </a:p>
          <a:p>
            <a:pPr algn="just"/>
            <a:r>
              <a:rPr lang="en-US" b="1" dirty="0" smtClean="0">
                <a:solidFill>
                  <a:srgbClr val="FFFF00"/>
                </a:solidFill>
              </a:rPr>
              <a:t>Brand Image:</a:t>
            </a:r>
            <a:endParaRPr lang="en-US" dirty="0" smtClean="0">
              <a:solidFill>
                <a:srgbClr val="FFFF00"/>
              </a:solidFill>
            </a:endParaRPr>
          </a:p>
          <a:p>
            <a:pPr lvl="1" algn="just"/>
            <a:r>
              <a:rPr lang="en-US" dirty="0" smtClean="0">
                <a:solidFill>
                  <a:srgbClr val="FFFF00"/>
                </a:solidFill>
              </a:rPr>
              <a:t>The overall impression that consumers have about a brand. This includes the visual elements (logo, design) as well as the emotional and experiential aspects.</a:t>
            </a:r>
          </a:p>
          <a:p>
            <a:pPr algn="just"/>
            <a:r>
              <a:rPr lang="en-US" b="1" dirty="0" smtClean="0">
                <a:solidFill>
                  <a:srgbClr val="FFFF00"/>
                </a:solidFill>
              </a:rPr>
              <a:t>Brand Personality:</a:t>
            </a:r>
            <a:endParaRPr lang="en-US" dirty="0" smtClean="0">
              <a:solidFill>
                <a:srgbClr val="FFFF00"/>
              </a:solidFill>
            </a:endParaRPr>
          </a:p>
          <a:p>
            <a:pPr lvl="1" algn="just"/>
            <a:r>
              <a:rPr lang="en-US" dirty="0" smtClean="0">
                <a:solidFill>
                  <a:srgbClr val="FFFF00"/>
                </a:solidFill>
              </a:rPr>
              <a:t>The human characteristics or personality traits attributed to a brand. This helps consumers connect with the brand on a personal level.</a:t>
            </a:r>
          </a:p>
          <a:p>
            <a:pPr algn="just"/>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0857"/>
            <a:ext cx="10515600" cy="5306106"/>
          </a:xfrm>
        </p:spPr>
        <p:txBody>
          <a:bodyPr>
            <a:normAutofit fontScale="92500" lnSpcReduction="10000"/>
          </a:bodyPr>
          <a:lstStyle/>
          <a:p>
            <a:pPr algn="just"/>
            <a:r>
              <a:rPr lang="en-US" b="1" dirty="0" smtClean="0">
                <a:solidFill>
                  <a:srgbClr val="FFFF00"/>
                </a:solidFill>
              </a:rPr>
              <a:t>Brand Essence:</a:t>
            </a:r>
            <a:endParaRPr lang="en-US" dirty="0" smtClean="0">
              <a:solidFill>
                <a:srgbClr val="FFFF00"/>
              </a:solidFill>
            </a:endParaRPr>
          </a:p>
          <a:p>
            <a:pPr lvl="1" algn="just"/>
            <a:r>
              <a:rPr lang="en-US" dirty="0" smtClean="0">
                <a:solidFill>
                  <a:srgbClr val="FFFF00"/>
                </a:solidFill>
              </a:rPr>
              <a:t>The core attributes or values that define the brand. It encapsulates the fundamental nature of the brand and what it stands for.</a:t>
            </a:r>
          </a:p>
          <a:p>
            <a:pPr algn="just"/>
            <a:r>
              <a:rPr lang="en-US" b="1" dirty="0" smtClean="0">
                <a:solidFill>
                  <a:srgbClr val="FFFF00"/>
                </a:solidFill>
              </a:rPr>
              <a:t>Competitive Framework:</a:t>
            </a:r>
            <a:endParaRPr lang="en-US" dirty="0" smtClean="0">
              <a:solidFill>
                <a:srgbClr val="FFFF00"/>
              </a:solidFill>
            </a:endParaRPr>
          </a:p>
          <a:p>
            <a:pPr lvl="1" algn="just"/>
            <a:r>
              <a:rPr lang="en-US" dirty="0" smtClean="0">
                <a:solidFill>
                  <a:srgbClr val="FFFF00"/>
                </a:solidFill>
              </a:rPr>
              <a:t>Understanding how the brand is positioned relative to its competitors. This involves analyzing the strengths and weaknesses of competing brands in the same market space.</a:t>
            </a:r>
          </a:p>
          <a:p>
            <a:pPr algn="just"/>
            <a:r>
              <a:rPr lang="en-US" b="1" dirty="0" smtClean="0">
                <a:solidFill>
                  <a:srgbClr val="FFFF00"/>
                </a:solidFill>
              </a:rPr>
              <a:t>Brand Tagline or Slogan:</a:t>
            </a:r>
            <a:endParaRPr lang="en-US" dirty="0" smtClean="0">
              <a:solidFill>
                <a:srgbClr val="FFFF00"/>
              </a:solidFill>
            </a:endParaRPr>
          </a:p>
          <a:p>
            <a:pPr lvl="1" algn="just"/>
            <a:r>
              <a:rPr lang="en-US" dirty="0" smtClean="0">
                <a:solidFill>
                  <a:srgbClr val="FFFF00"/>
                </a:solidFill>
              </a:rPr>
              <a:t>A concise and memorable statement that captures the essence of the brand and communicates its positioning. It serves as a quick reminder of what the brand represents.</a:t>
            </a:r>
          </a:p>
          <a:p>
            <a:pPr algn="just"/>
            <a:r>
              <a:rPr lang="en-US" dirty="0" smtClean="0">
                <a:solidFill>
                  <a:srgbClr val="FFFF00"/>
                </a:solidFill>
              </a:rPr>
              <a:t>In summary, understanding different brand types, building strong brand equity, and strategically positioning a brand are crucial aspects of successful branding. These elements collectively contribute to creating a positive and lasting connection between the brand and its target audience.</a:t>
            </a:r>
          </a:p>
          <a:p>
            <a:pPr algn="just"/>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7999"/>
            <a:ext cx="10515600" cy="5863771"/>
          </a:xfrm>
        </p:spPr>
        <p:txBody>
          <a:bodyPr>
            <a:normAutofit fontScale="92500" lnSpcReduction="10000"/>
          </a:bodyPr>
          <a:lstStyle/>
          <a:p>
            <a:pPr algn="just"/>
            <a:r>
              <a:rPr lang="en-US" b="1" dirty="0" smtClean="0">
                <a:solidFill>
                  <a:srgbClr val="FFFF00"/>
                </a:solidFill>
              </a:rPr>
              <a:t>Brand Positioning:</a:t>
            </a:r>
          </a:p>
          <a:p>
            <a:pPr algn="just"/>
            <a:r>
              <a:rPr lang="en-US" dirty="0" smtClean="0">
                <a:solidFill>
                  <a:srgbClr val="FFFF00"/>
                </a:solidFill>
              </a:rPr>
              <a:t>Brand positioning involves creating a distinct and desirable place for a brand in the minds of target customers within the competitive landscape. It is about defining how a brand wants to be perceived in relation to its competitors. Key elements of brand positioning include:</a:t>
            </a:r>
          </a:p>
          <a:p>
            <a:pPr algn="just"/>
            <a:r>
              <a:rPr lang="en-US" b="1" dirty="0" smtClean="0">
                <a:solidFill>
                  <a:srgbClr val="FFFF00"/>
                </a:solidFill>
              </a:rPr>
              <a:t>Target Audience:</a:t>
            </a:r>
            <a:endParaRPr lang="en-US" dirty="0" smtClean="0">
              <a:solidFill>
                <a:srgbClr val="FFFF00"/>
              </a:solidFill>
            </a:endParaRPr>
          </a:p>
          <a:p>
            <a:pPr lvl="1" algn="just"/>
            <a:r>
              <a:rPr lang="en-US" dirty="0" smtClean="0">
                <a:solidFill>
                  <a:srgbClr val="FFFF00"/>
                </a:solidFill>
              </a:rPr>
              <a:t>Identifying and understanding the specific segment of the market that the brand aims to appeal to. This includes demographic, psychographic, and behavioral factors.</a:t>
            </a:r>
          </a:p>
          <a:p>
            <a:pPr algn="just"/>
            <a:r>
              <a:rPr lang="en-US" b="1" dirty="0" smtClean="0">
                <a:solidFill>
                  <a:srgbClr val="FFFF00"/>
                </a:solidFill>
              </a:rPr>
              <a:t>Points of Parity (</a:t>
            </a:r>
            <a:r>
              <a:rPr lang="en-US" b="1" dirty="0" err="1" smtClean="0">
                <a:solidFill>
                  <a:srgbClr val="FFFF00"/>
                </a:solidFill>
              </a:rPr>
              <a:t>PoP</a:t>
            </a:r>
            <a:r>
              <a:rPr lang="en-US" b="1" dirty="0" smtClean="0">
                <a:solidFill>
                  <a:srgbClr val="FFFF00"/>
                </a:solidFill>
              </a:rPr>
              <a:t>) and Points of Difference (</a:t>
            </a:r>
            <a:r>
              <a:rPr lang="en-US" b="1" dirty="0" err="1" smtClean="0">
                <a:solidFill>
                  <a:srgbClr val="FFFF00"/>
                </a:solidFill>
              </a:rPr>
              <a:t>PoD</a:t>
            </a:r>
            <a:r>
              <a:rPr lang="en-US" b="1" dirty="0" smtClean="0">
                <a:solidFill>
                  <a:srgbClr val="FFFF00"/>
                </a:solidFill>
              </a:rPr>
              <a:t>):</a:t>
            </a:r>
            <a:endParaRPr lang="en-US" dirty="0" smtClean="0">
              <a:solidFill>
                <a:srgbClr val="FFFF00"/>
              </a:solidFill>
            </a:endParaRPr>
          </a:p>
          <a:p>
            <a:pPr lvl="1" algn="just"/>
            <a:r>
              <a:rPr lang="en-US" dirty="0" smtClean="0">
                <a:solidFill>
                  <a:srgbClr val="FFFF00"/>
                </a:solidFill>
              </a:rPr>
              <a:t>Points of parity are characteristics shared with competitors, ensuring the brand is perceived as a legitimate player in the market. Points of difference are unique attributes that distinguish the brand from competitors.</a:t>
            </a:r>
          </a:p>
          <a:p>
            <a:pPr algn="just"/>
            <a:r>
              <a:rPr lang="en-US" b="1" dirty="0" smtClean="0">
                <a:solidFill>
                  <a:srgbClr val="FFFF00"/>
                </a:solidFill>
              </a:rPr>
              <a:t>Brand Promise:</a:t>
            </a:r>
            <a:endParaRPr lang="en-US" dirty="0" smtClean="0">
              <a:solidFill>
                <a:srgbClr val="FFFF00"/>
              </a:solidFill>
            </a:endParaRPr>
          </a:p>
          <a:p>
            <a:pPr lvl="1" algn="just"/>
            <a:r>
              <a:rPr lang="en-US" dirty="0" smtClean="0">
                <a:solidFill>
                  <a:srgbClr val="FFFF00"/>
                </a:solidFill>
              </a:rPr>
              <a:t>A commitment or pledge made by the brand to its customers. This promise reflects what customers can expect from the brand and sets expectations for the brand experience.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dirty="0" smtClean="0">
                <a:solidFill>
                  <a:srgbClr val="FFFF00"/>
                </a:solidFill>
              </a:rPr>
              <a:t>2 Personal Selling: Concept, Features</a:t>
            </a:r>
            <a:r>
              <a:rPr lang="en-US" dirty="0" smtClean="0">
                <a:solidFill>
                  <a:srgbClr val="FFFF00"/>
                </a:solidFill>
              </a:rPr>
              <a:t>, and </a:t>
            </a:r>
            <a:r>
              <a:rPr lang="en-US" dirty="0" smtClean="0">
                <a:solidFill>
                  <a:srgbClr val="FFFF00"/>
                </a:solidFill>
              </a:rPr>
              <a:t>Steps/Process involved in Personal Selling</a:t>
            </a:r>
            <a:endParaRPr lang="en-US" dirty="0"/>
          </a:p>
        </p:txBody>
      </p:sp>
      <p:sp>
        <p:nvSpPr>
          <p:cNvPr id="3" name="Content Placeholder 2"/>
          <p:cNvSpPr>
            <a:spLocks noGrp="1"/>
          </p:cNvSpPr>
          <p:nvPr>
            <p:ph idx="1"/>
          </p:nvPr>
        </p:nvSpPr>
        <p:spPr>
          <a:xfrm>
            <a:off x="838200" y="1825625"/>
            <a:ext cx="10515600" cy="2339975"/>
          </a:xfrm>
        </p:spPr>
        <p:txBody>
          <a:bodyPr/>
          <a:lstStyle/>
          <a:p>
            <a:pPr algn="just"/>
            <a:r>
              <a:rPr lang="en-US" b="1" dirty="0" smtClean="0">
                <a:solidFill>
                  <a:srgbClr val="FFFF00"/>
                </a:solidFill>
              </a:rPr>
              <a:t>Concept:</a:t>
            </a:r>
            <a:r>
              <a:rPr lang="en-US" dirty="0" smtClean="0">
                <a:solidFill>
                  <a:srgbClr val="FFFF00"/>
                </a:solidFill>
              </a:rPr>
              <a:t> Personal selling is a communication process where a salesperson directly interacts with potential buyers to persuade them to purchase a product or service. It involves building a one-on-one relationship between the salesperson and the customer, tailoring the sales approach to the individual needs and preferences of the buyer.</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0817"/>
          </a:xfrm>
          <a:solidFill>
            <a:schemeClr val="tx1"/>
          </a:solidFill>
        </p:spPr>
        <p:txBody>
          <a:bodyPr>
            <a:normAutofit fontScale="90000"/>
          </a:bodyPr>
          <a:lstStyle/>
          <a:p>
            <a:r>
              <a:rPr lang="en-US" dirty="0" smtClean="0">
                <a:solidFill>
                  <a:srgbClr val="FFFF00"/>
                </a:solidFill>
              </a:rPr>
              <a:t>13  Pricing Strategies, Types </a:t>
            </a:r>
            <a:br>
              <a:rPr lang="en-US" dirty="0" smtClean="0">
                <a:solidFill>
                  <a:srgbClr val="FFFF00"/>
                </a:solidFill>
              </a:rPr>
            </a:br>
            <a:r>
              <a:rPr lang="en-US" dirty="0" smtClean="0">
                <a:solidFill>
                  <a:srgbClr val="FFFF00"/>
                </a:solidFill>
              </a:rPr>
              <a:t>(Skimming pricing and Penetration pricing)</a:t>
            </a:r>
            <a:endParaRPr lang="en-US" dirty="0"/>
          </a:p>
        </p:txBody>
      </p:sp>
      <p:sp>
        <p:nvSpPr>
          <p:cNvPr id="3" name="Content Placeholder 2"/>
          <p:cNvSpPr>
            <a:spLocks noGrp="1"/>
          </p:cNvSpPr>
          <p:nvPr>
            <p:ph idx="1"/>
          </p:nvPr>
        </p:nvSpPr>
        <p:spPr>
          <a:xfrm>
            <a:off x="838200" y="1669143"/>
            <a:ext cx="10515600" cy="4507820"/>
          </a:xfrm>
        </p:spPr>
        <p:txBody>
          <a:bodyPr/>
          <a:lstStyle/>
          <a:p>
            <a:pPr algn="just"/>
            <a:r>
              <a:rPr lang="en-US" dirty="0" smtClean="0">
                <a:solidFill>
                  <a:srgbClr val="FFFF00"/>
                </a:solidFill>
              </a:rPr>
              <a:t>A business can use a variety of pricing strategies when selling a product or service. The price can be set to maximize profitability for each unit sold or from the market overall. It can be used to defend an existing market from new entrants, to increase market share within a market or to enter a new market.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229" y="616857"/>
            <a:ext cx="10515600" cy="6241143"/>
          </a:xfrm>
        </p:spPr>
        <p:txBody>
          <a:bodyPr>
            <a:normAutofit/>
          </a:bodyPr>
          <a:lstStyle/>
          <a:p>
            <a:pPr algn="just"/>
            <a:r>
              <a:rPr lang="en-US" b="1" dirty="0" smtClean="0">
                <a:solidFill>
                  <a:srgbClr val="FFFF00"/>
                </a:solidFill>
              </a:rPr>
              <a:t>Penetration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Start with a low price to quickly get a lot of customers. Then, gradually raise the price once you've grabbed a big share of the market.</a:t>
            </a:r>
          </a:p>
          <a:p>
            <a:pPr algn="just"/>
            <a:r>
              <a:rPr lang="en-US" i="1" dirty="0" smtClean="0">
                <a:solidFill>
                  <a:srgbClr val="FFFF00"/>
                </a:solidFill>
              </a:rPr>
              <a:t>Example:</a:t>
            </a:r>
            <a:r>
              <a:rPr lang="en-US" dirty="0" smtClean="0">
                <a:solidFill>
                  <a:srgbClr val="FFFF00"/>
                </a:solidFill>
              </a:rPr>
              <a:t> Imagine a new video streaming service offering a super cheap subscription at first to get many people to sign up fast. Later, they may increase the price.</a:t>
            </a:r>
          </a:p>
          <a:p>
            <a:pPr algn="just"/>
            <a:r>
              <a:rPr lang="en-US" b="1" dirty="0" smtClean="0">
                <a:solidFill>
                  <a:srgbClr val="FFFF00"/>
                </a:solidFill>
              </a:rPr>
              <a:t>Skimming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Charge a high price because your product is special or new. However, be ready for more competitors to join, and the price might drop later.</a:t>
            </a:r>
          </a:p>
          <a:p>
            <a:pPr algn="just"/>
            <a:r>
              <a:rPr lang="en-US" i="1" dirty="0" smtClean="0">
                <a:solidFill>
                  <a:srgbClr val="FFFF00"/>
                </a:solidFill>
              </a:rPr>
              <a:t>Example:</a:t>
            </a:r>
            <a:r>
              <a:rPr lang="en-US" dirty="0" smtClean="0">
                <a:solidFill>
                  <a:srgbClr val="FFFF00"/>
                </a:solidFill>
              </a:rPr>
              <a:t> When digital watches first came out in the 1970s, they were expensive. But as more companies entered the market, prices fell.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7370"/>
            <a:ext cx="10515600" cy="6139543"/>
          </a:xfrm>
        </p:spPr>
        <p:txBody>
          <a:bodyPr/>
          <a:lstStyle/>
          <a:p>
            <a:pPr algn="just"/>
            <a:r>
              <a:rPr lang="en-US" b="1" dirty="0" smtClean="0">
                <a:solidFill>
                  <a:srgbClr val="FFFF00"/>
                </a:solidFill>
              </a:rPr>
              <a:t>Competition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Set your price the same as your competitors. It's like saying, "If they're charging that much, so should we."</a:t>
            </a:r>
          </a:p>
          <a:p>
            <a:pPr algn="just"/>
            <a:r>
              <a:rPr lang="en-US" i="1" dirty="0" smtClean="0">
                <a:solidFill>
                  <a:srgbClr val="FFFF00"/>
                </a:solidFill>
              </a:rPr>
              <a:t>Example:</a:t>
            </a:r>
            <a:r>
              <a:rPr lang="en-US" dirty="0" smtClean="0">
                <a:solidFill>
                  <a:srgbClr val="FFFF00"/>
                </a:solidFill>
              </a:rPr>
              <a:t> A new coffee maker enters the market and sees that competitors sell it for $25. They decide to sell theirs at the same price.</a:t>
            </a:r>
          </a:p>
          <a:p>
            <a:pPr algn="just"/>
            <a:r>
              <a:rPr lang="en-US" b="1" dirty="0" smtClean="0">
                <a:solidFill>
                  <a:srgbClr val="FFFF00"/>
                </a:solidFill>
              </a:rPr>
              <a:t>Product Line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Offer different versions of a product at different prices. Customers choose based on what they need.</a:t>
            </a:r>
          </a:p>
          <a:p>
            <a:pPr algn="just"/>
            <a:r>
              <a:rPr lang="en-US" i="1" dirty="0" smtClean="0">
                <a:solidFill>
                  <a:srgbClr val="FFFF00"/>
                </a:solidFill>
              </a:rPr>
              <a:t>Example:</a:t>
            </a:r>
            <a:r>
              <a:rPr lang="en-US" dirty="0" smtClean="0">
                <a:solidFill>
                  <a:srgbClr val="FFFF00"/>
                </a:solidFill>
              </a:rPr>
              <a:t> Car washes might have a basic wash for $2, a wash and wax for $4, and a full package for $6.</a:t>
            </a: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7370"/>
            <a:ext cx="10515600" cy="6480629"/>
          </a:xfrm>
        </p:spPr>
        <p:txBody>
          <a:bodyPr>
            <a:normAutofit lnSpcReduction="10000"/>
          </a:bodyPr>
          <a:lstStyle/>
          <a:p>
            <a:pPr algn="just"/>
            <a:r>
              <a:rPr lang="en-US" b="1" dirty="0" smtClean="0">
                <a:solidFill>
                  <a:srgbClr val="FFFF00"/>
                </a:solidFill>
              </a:rPr>
              <a:t>Psychological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Use prices that play with emotions. For example, instead of $1, say it's $0.99 to make it sound cheaper.</a:t>
            </a:r>
          </a:p>
          <a:p>
            <a:pPr algn="just"/>
            <a:r>
              <a:rPr lang="en-US" i="1" dirty="0" smtClean="0">
                <a:solidFill>
                  <a:srgbClr val="FFFF00"/>
                </a:solidFill>
              </a:rPr>
              <a:t>Example:</a:t>
            </a:r>
            <a:r>
              <a:rPr lang="en-US" dirty="0" smtClean="0">
                <a:solidFill>
                  <a:srgbClr val="FFFF00"/>
                </a:solidFill>
              </a:rPr>
              <a:t> A product might be priced at $9.99 instead of $10 because it seems more affordable.</a:t>
            </a:r>
          </a:p>
          <a:p>
            <a:pPr algn="just"/>
            <a:r>
              <a:rPr lang="en-US" b="1" dirty="0" smtClean="0">
                <a:solidFill>
                  <a:srgbClr val="FFFF00"/>
                </a:solidFill>
              </a:rPr>
              <a:t>Cost Plus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Calculate all costs to make the product and add some extra money for profit. That's your price.</a:t>
            </a:r>
          </a:p>
          <a:p>
            <a:pPr algn="just"/>
            <a:r>
              <a:rPr lang="en-US" i="1" dirty="0" smtClean="0">
                <a:solidFill>
                  <a:srgbClr val="FFFF00"/>
                </a:solidFill>
              </a:rPr>
              <a:t>Example:</a:t>
            </a:r>
            <a:r>
              <a:rPr lang="en-US" dirty="0" smtClean="0">
                <a:solidFill>
                  <a:srgbClr val="FFFF00"/>
                </a:solidFill>
              </a:rPr>
              <a:t> A new printer costs $78 to produce, so they decide to sell it at $78 to break even.</a:t>
            </a:r>
          </a:p>
          <a:p>
            <a:pPr algn="just"/>
            <a:r>
              <a:rPr lang="en-US" b="1" dirty="0" smtClean="0">
                <a:solidFill>
                  <a:srgbClr val="FFFF00"/>
                </a:solidFill>
              </a:rPr>
              <a:t>Cost-Based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Set prices based on how much it costs to make and sell the product, adding a bit extra for profit.</a:t>
            </a:r>
          </a:p>
          <a:p>
            <a:pPr algn="just"/>
            <a:r>
              <a:rPr lang="en-US" i="1" dirty="0" smtClean="0">
                <a:solidFill>
                  <a:srgbClr val="FFFF00"/>
                </a:solidFill>
              </a:rPr>
              <a:t>Example:</a:t>
            </a:r>
            <a:r>
              <a:rPr lang="en-US" dirty="0" smtClean="0">
                <a:solidFill>
                  <a:srgbClr val="FFFF00"/>
                </a:solidFill>
              </a:rPr>
              <a:t> </a:t>
            </a:r>
            <a:r>
              <a:rPr lang="en-US" dirty="0" err="1" smtClean="0">
                <a:solidFill>
                  <a:srgbClr val="FFFF00"/>
                </a:solidFill>
              </a:rPr>
              <a:t>Ryanair</a:t>
            </a:r>
            <a:r>
              <a:rPr lang="en-US" dirty="0" smtClean="0">
                <a:solidFill>
                  <a:srgbClr val="FFFF00"/>
                </a:solidFill>
              </a:rPr>
              <a:t> and Walmart try to be low-cost producers to offer lower prices to customers.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7371"/>
            <a:ext cx="10515600" cy="6270172"/>
          </a:xfrm>
        </p:spPr>
        <p:txBody>
          <a:bodyPr>
            <a:normAutofit lnSpcReduction="10000"/>
          </a:bodyPr>
          <a:lstStyle/>
          <a:p>
            <a:pPr algn="just"/>
            <a:r>
              <a:rPr lang="en-US" b="1" dirty="0" smtClean="0">
                <a:solidFill>
                  <a:srgbClr val="FFFF00"/>
                </a:solidFill>
              </a:rPr>
              <a:t>Optional Product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Sell extra features or add-ons to increase the overall price. Customers pay more for additional benefits.</a:t>
            </a:r>
          </a:p>
          <a:p>
            <a:pPr algn="just"/>
            <a:r>
              <a:rPr lang="en-US" i="1" dirty="0" smtClean="0">
                <a:solidFill>
                  <a:srgbClr val="FFFF00"/>
                </a:solidFill>
              </a:rPr>
              <a:t>Example:</a:t>
            </a:r>
            <a:r>
              <a:rPr lang="en-US" dirty="0" smtClean="0">
                <a:solidFill>
                  <a:srgbClr val="FFFF00"/>
                </a:solidFill>
              </a:rPr>
              <a:t> Airlines charging extra for a window seat or additional luggage.</a:t>
            </a:r>
          </a:p>
          <a:p>
            <a:pPr algn="just"/>
            <a:r>
              <a:rPr lang="en-US" b="1" dirty="0" smtClean="0">
                <a:solidFill>
                  <a:srgbClr val="FFFF00"/>
                </a:solidFill>
              </a:rPr>
              <a:t>Premium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Charge a high price because your brand is unique or luxurious. People pay more for something exclusive.</a:t>
            </a:r>
          </a:p>
          <a:p>
            <a:pPr algn="just"/>
            <a:r>
              <a:rPr lang="en-US" i="1" dirty="0" smtClean="0">
                <a:solidFill>
                  <a:srgbClr val="FFFF00"/>
                </a:solidFill>
              </a:rPr>
              <a:t>Example:</a:t>
            </a:r>
            <a:r>
              <a:rPr lang="en-US" dirty="0" smtClean="0">
                <a:solidFill>
                  <a:srgbClr val="FFFF00"/>
                </a:solidFill>
              </a:rPr>
              <a:t> Premium prices for </a:t>
            </a:r>
            <a:r>
              <a:rPr lang="en-US" dirty="0" err="1" smtClean="0">
                <a:solidFill>
                  <a:srgbClr val="FFFF00"/>
                </a:solidFill>
              </a:rPr>
              <a:t>Cunard</a:t>
            </a:r>
            <a:r>
              <a:rPr lang="en-US" dirty="0" smtClean="0">
                <a:solidFill>
                  <a:srgbClr val="FFFF00"/>
                </a:solidFill>
              </a:rPr>
              <a:t> Cruises, Savoy Hotel rooms, or first-class air travel.</a:t>
            </a:r>
          </a:p>
          <a:p>
            <a:pPr algn="just"/>
            <a:r>
              <a:rPr lang="en-US" b="1" dirty="0" smtClean="0">
                <a:solidFill>
                  <a:srgbClr val="FFFF00"/>
                </a:solidFill>
              </a:rPr>
              <a:t>Bundle Pricing:</a:t>
            </a:r>
            <a:endParaRPr lang="en-US" dirty="0" smtClean="0">
              <a:solidFill>
                <a:srgbClr val="FFFF00"/>
              </a:solidFill>
            </a:endParaRPr>
          </a:p>
          <a:p>
            <a:pPr algn="just"/>
            <a:r>
              <a:rPr lang="en-US" i="1" dirty="0" smtClean="0">
                <a:solidFill>
                  <a:srgbClr val="FFFF00"/>
                </a:solidFill>
              </a:rPr>
              <a:t>Simple Explanation:</a:t>
            </a:r>
            <a:r>
              <a:rPr lang="en-US" dirty="0" smtClean="0">
                <a:solidFill>
                  <a:srgbClr val="FFFF00"/>
                </a:solidFill>
              </a:rPr>
              <a:t> Sell several products together in a package for a lower price than if bought separately. Customers get a deal.</a:t>
            </a:r>
          </a:p>
          <a:p>
            <a:pPr algn="just"/>
            <a:r>
              <a:rPr lang="en-US" i="1" dirty="0" smtClean="0">
                <a:solidFill>
                  <a:srgbClr val="FFFF00"/>
                </a:solidFill>
              </a:rPr>
              <a:t>Example:</a:t>
            </a:r>
            <a:r>
              <a:rPr lang="en-US" dirty="0" smtClean="0">
                <a:solidFill>
                  <a:srgbClr val="FFFF00"/>
                </a:solidFill>
              </a:rPr>
              <a:t> Fast-food combos offering a burger, fries, and a drink for less than the individual prices.</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8589"/>
          </a:xfrm>
          <a:solidFill>
            <a:schemeClr val="tx1"/>
          </a:solidFill>
        </p:spPr>
        <p:txBody>
          <a:bodyPr>
            <a:normAutofit/>
          </a:bodyPr>
          <a:lstStyle/>
          <a:p>
            <a:r>
              <a:rPr lang="en-US" dirty="0" smtClean="0">
                <a:solidFill>
                  <a:srgbClr val="FFFF00"/>
                </a:solidFill>
              </a:rPr>
              <a:t>14 </a:t>
            </a:r>
            <a:r>
              <a:rPr lang="en-US" dirty="0" smtClean="0">
                <a:solidFill>
                  <a:srgbClr val="FFFF00"/>
                </a:solidFill>
              </a:rPr>
              <a:t>Sales Promotion Mix	</a:t>
            </a:r>
            <a:endParaRPr lang="en-US" dirty="0"/>
          </a:p>
        </p:txBody>
      </p:sp>
      <p:sp>
        <p:nvSpPr>
          <p:cNvPr id="3" name="Content Placeholder 2"/>
          <p:cNvSpPr>
            <a:spLocks noGrp="1"/>
          </p:cNvSpPr>
          <p:nvPr>
            <p:ph idx="1"/>
          </p:nvPr>
        </p:nvSpPr>
        <p:spPr>
          <a:xfrm>
            <a:off x="838200" y="1277256"/>
            <a:ext cx="10515600" cy="5580743"/>
          </a:xfrm>
        </p:spPr>
        <p:txBody>
          <a:bodyPr>
            <a:normAutofit fontScale="85000" lnSpcReduction="20000"/>
          </a:bodyPr>
          <a:lstStyle/>
          <a:p>
            <a:pPr algn="just"/>
            <a:r>
              <a:rPr lang="en-US" dirty="0" smtClean="0">
                <a:solidFill>
                  <a:srgbClr val="FFFF00"/>
                </a:solidFill>
              </a:rPr>
              <a:t>The sales promotion mix refers to a combination of promotional tools and techniques that companies use to stimulate immediate sales and boost consumer interest in their products or services. The sales promotion mix is a subset of the overall marketing mix and is designed to create a sense of urgency or excitement among consumers. Here are some key components of the sales promotion mix:</a:t>
            </a:r>
          </a:p>
          <a:p>
            <a:pPr algn="just"/>
            <a:r>
              <a:rPr lang="en-US" b="1" dirty="0" smtClean="0">
                <a:solidFill>
                  <a:srgbClr val="FFFF00"/>
                </a:solidFill>
              </a:rPr>
              <a:t>Discounts:</a:t>
            </a:r>
            <a:endParaRPr lang="en-US" dirty="0" smtClean="0">
              <a:solidFill>
                <a:srgbClr val="FFFF00"/>
              </a:solidFill>
            </a:endParaRPr>
          </a:p>
          <a:p>
            <a:pPr lvl="1" algn="just"/>
            <a:r>
              <a:rPr lang="en-US" dirty="0" smtClean="0">
                <a:solidFill>
                  <a:srgbClr val="FFFF00"/>
                </a:solidFill>
              </a:rPr>
              <a:t>Offering price reductions or discounts on products to encourage quick purchases. This can include percentage discounts, buy-one-get-one-free (BOGO) offers, or seasonal discounts.</a:t>
            </a:r>
          </a:p>
          <a:p>
            <a:pPr algn="just"/>
            <a:r>
              <a:rPr lang="en-US" b="1" dirty="0" smtClean="0">
                <a:solidFill>
                  <a:srgbClr val="FFFF00"/>
                </a:solidFill>
              </a:rPr>
              <a:t>Coupons:</a:t>
            </a:r>
            <a:endParaRPr lang="en-US" dirty="0" smtClean="0">
              <a:solidFill>
                <a:srgbClr val="FFFF00"/>
              </a:solidFill>
            </a:endParaRPr>
          </a:p>
          <a:p>
            <a:pPr lvl="1" algn="just"/>
            <a:r>
              <a:rPr lang="en-US" dirty="0" smtClean="0">
                <a:solidFill>
                  <a:srgbClr val="FFFF00"/>
                </a:solidFill>
              </a:rPr>
              <a:t>Distributing printed or digital coupons that customers can redeem for discounts at the time of purchase. Coupons can be included in advertising, sent directly to consumers, or made available through various channels.</a:t>
            </a:r>
          </a:p>
          <a:p>
            <a:pPr algn="just"/>
            <a:r>
              <a:rPr lang="en-US" b="1" dirty="0" smtClean="0">
                <a:solidFill>
                  <a:srgbClr val="FFFF00"/>
                </a:solidFill>
              </a:rPr>
              <a:t>Contests and Sweepstakes:</a:t>
            </a:r>
            <a:endParaRPr lang="en-US" dirty="0" smtClean="0">
              <a:solidFill>
                <a:srgbClr val="FFFF00"/>
              </a:solidFill>
            </a:endParaRPr>
          </a:p>
          <a:p>
            <a:pPr lvl="1" algn="just"/>
            <a:r>
              <a:rPr lang="en-US" dirty="0" smtClean="0">
                <a:solidFill>
                  <a:srgbClr val="FFFF00"/>
                </a:solidFill>
              </a:rPr>
              <a:t>Organizing competitions or games where customers can participate and stand a chance to win prizes. Contests typically involve skill-based entries, while sweepstakes are more luck-based.</a:t>
            </a:r>
          </a:p>
          <a:p>
            <a:pPr algn="just"/>
            <a:r>
              <a:rPr lang="en-US" b="1" dirty="0" smtClean="0">
                <a:solidFill>
                  <a:srgbClr val="FFFF00"/>
                </a:solidFill>
              </a:rPr>
              <a:t>Rebates:</a:t>
            </a:r>
            <a:endParaRPr lang="en-US" dirty="0" smtClean="0">
              <a:solidFill>
                <a:srgbClr val="FFFF00"/>
              </a:solidFill>
            </a:endParaRPr>
          </a:p>
          <a:p>
            <a:pPr lvl="1" algn="just"/>
            <a:r>
              <a:rPr lang="en-US" dirty="0" smtClean="0">
                <a:solidFill>
                  <a:srgbClr val="FFFF00"/>
                </a:solidFill>
              </a:rPr>
              <a:t>Offering partial refunds to customers after the purchase. Customers receive money back by submitting proof of purchase, such as a receipt or barcode.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4"/>
            <a:ext cx="10515600" cy="5921829"/>
          </a:xfrm>
        </p:spPr>
        <p:txBody>
          <a:bodyPr/>
          <a:lstStyle/>
          <a:p>
            <a:pPr algn="just"/>
            <a:r>
              <a:rPr lang="en-US" b="1" dirty="0" smtClean="0">
                <a:solidFill>
                  <a:srgbClr val="FFFF00"/>
                </a:solidFill>
              </a:rPr>
              <a:t>Samples:</a:t>
            </a:r>
            <a:endParaRPr lang="en-US" dirty="0" smtClean="0">
              <a:solidFill>
                <a:srgbClr val="FFFF00"/>
              </a:solidFill>
            </a:endParaRPr>
          </a:p>
          <a:p>
            <a:pPr lvl="1" algn="just"/>
            <a:r>
              <a:rPr lang="en-US" dirty="0" smtClean="0">
                <a:solidFill>
                  <a:srgbClr val="FFFF00"/>
                </a:solidFill>
              </a:rPr>
              <a:t>Providing free samples of products to customers as a way to introduce new products or encourage trial. This is common in the food, cosmetics, and personal care industries.</a:t>
            </a:r>
          </a:p>
          <a:p>
            <a:pPr algn="just"/>
            <a:r>
              <a:rPr lang="en-US" b="1" dirty="0" smtClean="0">
                <a:solidFill>
                  <a:srgbClr val="FFFF00"/>
                </a:solidFill>
              </a:rPr>
              <a:t>Gifts and Premiums:</a:t>
            </a:r>
            <a:endParaRPr lang="en-US" dirty="0" smtClean="0">
              <a:solidFill>
                <a:srgbClr val="FFFF00"/>
              </a:solidFill>
            </a:endParaRPr>
          </a:p>
          <a:p>
            <a:pPr lvl="1" algn="just"/>
            <a:r>
              <a:rPr lang="en-US" dirty="0" smtClean="0">
                <a:solidFill>
                  <a:srgbClr val="FFFF00"/>
                </a:solidFill>
              </a:rPr>
              <a:t>Giving away free items or offering special gifts with a purchase. Premiums are often branded merchandise or complementary products given as a bonus.</a:t>
            </a:r>
          </a:p>
          <a:p>
            <a:pPr algn="just"/>
            <a:r>
              <a:rPr lang="en-US" b="1" dirty="0" smtClean="0">
                <a:solidFill>
                  <a:srgbClr val="FFFF00"/>
                </a:solidFill>
              </a:rPr>
              <a:t>Loyalty Programs:</a:t>
            </a:r>
            <a:endParaRPr lang="en-US" dirty="0" smtClean="0">
              <a:solidFill>
                <a:srgbClr val="FFFF00"/>
              </a:solidFill>
            </a:endParaRPr>
          </a:p>
          <a:p>
            <a:pPr lvl="1" algn="just"/>
            <a:r>
              <a:rPr lang="en-US" dirty="0" smtClean="0">
                <a:solidFill>
                  <a:srgbClr val="FFFF00"/>
                </a:solidFill>
              </a:rPr>
              <a:t>Rewarding customers for their repeat business by offering loyalty cards, points, or other incentives. Loyalty programs encourage customers to make frequent purchases to earn rewards.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4171"/>
            <a:ext cx="10515600" cy="6002792"/>
          </a:xfrm>
        </p:spPr>
        <p:txBody>
          <a:bodyPr>
            <a:normAutofit/>
          </a:bodyPr>
          <a:lstStyle/>
          <a:p>
            <a:r>
              <a:rPr lang="en-US" b="1" dirty="0" smtClean="0">
                <a:solidFill>
                  <a:srgbClr val="FFFF00"/>
                </a:solidFill>
              </a:rPr>
              <a:t>Point-of-Purchase Displays:</a:t>
            </a:r>
            <a:endParaRPr lang="en-US" dirty="0" smtClean="0">
              <a:solidFill>
                <a:srgbClr val="FFFF00"/>
              </a:solidFill>
            </a:endParaRPr>
          </a:p>
          <a:p>
            <a:pPr lvl="1"/>
            <a:r>
              <a:rPr lang="en-US" dirty="0" smtClean="0">
                <a:solidFill>
                  <a:srgbClr val="FFFF00"/>
                </a:solidFill>
              </a:rPr>
              <a:t>Creating visually appealing displays at the point of sale to attract attention and promote specific products. This can include special signage, banners, or product arrangements.</a:t>
            </a:r>
          </a:p>
          <a:p>
            <a:r>
              <a:rPr lang="en-US" b="1" dirty="0" smtClean="0">
                <a:solidFill>
                  <a:srgbClr val="FFFF00"/>
                </a:solidFill>
              </a:rPr>
              <a:t>Flash Sales:</a:t>
            </a:r>
            <a:endParaRPr lang="en-US" dirty="0" smtClean="0">
              <a:solidFill>
                <a:srgbClr val="FFFF00"/>
              </a:solidFill>
            </a:endParaRPr>
          </a:p>
          <a:p>
            <a:pPr lvl="1"/>
            <a:r>
              <a:rPr lang="en-US" dirty="0" smtClean="0">
                <a:solidFill>
                  <a:srgbClr val="FFFF00"/>
                </a:solidFill>
              </a:rPr>
              <a:t>Limited-time sales events with significant discounts or promotions. Flash sales create a sense of urgency and drive immediate purchasing decisions.</a:t>
            </a:r>
          </a:p>
          <a:p>
            <a:r>
              <a:rPr lang="en-US" b="1" dirty="0" smtClean="0">
                <a:solidFill>
                  <a:srgbClr val="FFFF00"/>
                </a:solidFill>
              </a:rPr>
              <a:t>Joint Promotions:</a:t>
            </a:r>
            <a:endParaRPr lang="en-US" dirty="0" smtClean="0">
              <a:solidFill>
                <a:srgbClr val="FFFF00"/>
              </a:solidFill>
            </a:endParaRPr>
          </a:p>
          <a:p>
            <a:pPr lvl="1"/>
            <a:r>
              <a:rPr lang="en-US" dirty="0" smtClean="0">
                <a:solidFill>
                  <a:srgbClr val="FFFF00"/>
                </a:solidFill>
              </a:rPr>
              <a:t>Collaborating with other businesses to create promotions or offers that benefit both parties. For example, a partnership between a coffee shop and a bookstore could involve cross-promotional discounts.</a:t>
            </a:r>
          </a:p>
          <a:p>
            <a:r>
              <a:rPr lang="en-US" b="1" dirty="0" smtClean="0">
                <a:solidFill>
                  <a:srgbClr val="FFFF00"/>
                </a:solidFill>
              </a:rPr>
              <a:t>Trade Promotions:</a:t>
            </a:r>
            <a:endParaRPr lang="en-US" dirty="0" smtClean="0">
              <a:solidFill>
                <a:srgbClr val="FFFF00"/>
              </a:solidFill>
            </a:endParaRPr>
          </a:p>
          <a:p>
            <a:pPr lvl="1"/>
            <a:r>
              <a:rPr lang="en-US" dirty="0" smtClean="0">
                <a:solidFill>
                  <a:srgbClr val="FFFF00"/>
                </a:solidFill>
              </a:rPr>
              <a:t>Offering incentives to retailers or distributors to encourage them to carry and promote a product. Trade promotions can include discounts, promotional allowances, or co-op advertising.</a:t>
            </a:r>
          </a:p>
          <a:p>
            <a:endParaRPr lang="en-US" dirty="0" smtClean="0">
              <a:solidFill>
                <a:srgbClr val="FFFF00"/>
              </a:solidFill>
            </a:endParaRP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490311"/>
            <a:ext cx="10515600" cy="4351338"/>
          </a:xfrm>
        </p:spPr>
        <p:txBody>
          <a:bodyPr>
            <a:normAutofit fontScale="92500" lnSpcReduction="10000"/>
          </a:bodyPr>
          <a:lstStyle/>
          <a:p>
            <a:pPr algn="just"/>
            <a:r>
              <a:rPr lang="en-US" b="1" dirty="0" smtClean="0">
                <a:solidFill>
                  <a:srgbClr val="FFFF00"/>
                </a:solidFill>
              </a:rPr>
              <a:t>Buyer Rewards:</a:t>
            </a:r>
            <a:endParaRPr lang="en-US" dirty="0" smtClean="0">
              <a:solidFill>
                <a:srgbClr val="FFFF00"/>
              </a:solidFill>
            </a:endParaRPr>
          </a:p>
          <a:p>
            <a:pPr lvl="1" algn="just"/>
            <a:r>
              <a:rPr lang="en-US" dirty="0" smtClean="0">
                <a:solidFill>
                  <a:srgbClr val="FFFF00"/>
                </a:solidFill>
              </a:rPr>
              <a:t>Providing rewards or incentives directly to the end consumer for making a purchase. This can include </a:t>
            </a:r>
            <a:r>
              <a:rPr lang="en-US" dirty="0" err="1" smtClean="0">
                <a:solidFill>
                  <a:srgbClr val="FFFF00"/>
                </a:solidFill>
              </a:rPr>
              <a:t>cashback</a:t>
            </a:r>
            <a:r>
              <a:rPr lang="en-US" dirty="0" smtClean="0">
                <a:solidFill>
                  <a:srgbClr val="FFFF00"/>
                </a:solidFill>
              </a:rPr>
              <a:t> offers, gift cards, or special discounts on future purchases.</a:t>
            </a:r>
          </a:p>
          <a:p>
            <a:pPr algn="just"/>
            <a:r>
              <a:rPr lang="en-US" b="1" dirty="0" smtClean="0">
                <a:solidFill>
                  <a:srgbClr val="FFFF00"/>
                </a:solidFill>
              </a:rPr>
              <a:t>Limited-Time Offers:</a:t>
            </a:r>
            <a:endParaRPr lang="en-US" dirty="0" smtClean="0">
              <a:solidFill>
                <a:srgbClr val="FFFF00"/>
              </a:solidFill>
            </a:endParaRPr>
          </a:p>
          <a:p>
            <a:pPr lvl="1" algn="just"/>
            <a:r>
              <a:rPr lang="en-US" dirty="0" smtClean="0">
                <a:solidFill>
                  <a:srgbClr val="FFFF00"/>
                </a:solidFill>
              </a:rPr>
              <a:t>Introducing special promotions or discounts for a limited duration to create a sense of urgency and prompt immediate action from consumers.</a:t>
            </a:r>
          </a:p>
          <a:p>
            <a:pPr algn="just"/>
            <a:r>
              <a:rPr lang="en-US" dirty="0" smtClean="0">
                <a:solidFill>
                  <a:srgbClr val="FFFF00"/>
                </a:solidFill>
              </a:rPr>
              <a:t>The effectiveness of the sales promotion mix depends on the specific goals, target audience, and product characteristics. Successful sales promotions can drive short-term sales, attract new customers, and enhance brand visibility. However, it's crucial for businesses to carefully plan and integrate sales promotions into their overall marketing strategy to achieve sustainable and long-term success.</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308771" cy="766989"/>
          </a:xfrm>
          <a:solidFill>
            <a:schemeClr val="tx1"/>
          </a:solidFill>
        </p:spPr>
        <p:txBody>
          <a:bodyPr/>
          <a:lstStyle/>
          <a:p>
            <a:r>
              <a:rPr lang="en-US" b="1" dirty="0" smtClean="0">
                <a:solidFill>
                  <a:srgbClr val="FFFF00"/>
                </a:solidFill>
              </a:rPr>
              <a:t>Features:</a:t>
            </a:r>
            <a:endParaRPr lang="en-US" dirty="0">
              <a:solidFill>
                <a:srgbClr val="FFFF00"/>
              </a:solidFill>
            </a:endParaRPr>
          </a:p>
        </p:txBody>
      </p:sp>
      <p:sp>
        <p:nvSpPr>
          <p:cNvPr id="3" name="Content Placeholder 2"/>
          <p:cNvSpPr>
            <a:spLocks noGrp="1"/>
          </p:cNvSpPr>
          <p:nvPr>
            <p:ph idx="1"/>
          </p:nvPr>
        </p:nvSpPr>
        <p:spPr>
          <a:xfrm>
            <a:off x="838200" y="1335314"/>
            <a:ext cx="10515600" cy="4841649"/>
          </a:xfrm>
        </p:spPr>
        <p:txBody>
          <a:bodyPr>
            <a:normAutofit fontScale="92500" lnSpcReduction="20000"/>
          </a:bodyPr>
          <a:lstStyle/>
          <a:p>
            <a:pPr algn="just"/>
            <a:r>
              <a:rPr lang="en-US" b="1" dirty="0" smtClean="0">
                <a:solidFill>
                  <a:srgbClr val="FFFF00"/>
                </a:solidFill>
              </a:rPr>
              <a:t>Direct Interaction:</a:t>
            </a:r>
            <a:r>
              <a:rPr lang="en-US" dirty="0" smtClean="0">
                <a:solidFill>
                  <a:srgbClr val="FFFF00"/>
                </a:solidFill>
              </a:rPr>
              <a:t> Personal selling involves face-to-face communication between the salesperson and the customer, allowing for immediate feedback and customization of the sales pitch.</a:t>
            </a:r>
          </a:p>
          <a:p>
            <a:pPr algn="just"/>
            <a:r>
              <a:rPr lang="en-US" b="1" dirty="0" smtClean="0">
                <a:solidFill>
                  <a:srgbClr val="FFFF00"/>
                </a:solidFill>
              </a:rPr>
              <a:t>Customization:</a:t>
            </a:r>
            <a:r>
              <a:rPr lang="en-US" dirty="0" smtClean="0">
                <a:solidFill>
                  <a:srgbClr val="FFFF00"/>
                </a:solidFill>
              </a:rPr>
              <a:t> Salespeople can tailor their message and presentation to suit the specific needs and concerns of each individual customer.</a:t>
            </a:r>
          </a:p>
          <a:p>
            <a:pPr algn="just"/>
            <a:r>
              <a:rPr lang="en-US" b="1" dirty="0" smtClean="0">
                <a:solidFill>
                  <a:srgbClr val="FFFF00"/>
                </a:solidFill>
              </a:rPr>
              <a:t>Relationship Building:</a:t>
            </a:r>
            <a:r>
              <a:rPr lang="en-US" dirty="0" smtClean="0">
                <a:solidFill>
                  <a:srgbClr val="FFFF00"/>
                </a:solidFill>
              </a:rPr>
              <a:t> It focuses on establishing and nurturing relationships with customers, aiming for long-term customer satisfaction and loyalty.</a:t>
            </a:r>
          </a:p>
          <a:p>
            <a:pPr algn="just"/>
            <a:r>
              <a:rPr lang="en-US" b="1" dirty="0" smtClean="0">
                <a:solidFill>
                  <a:srgbClr val="FFFF00"/>
                </a:solidFill>
              </a:rPr>
              <a:t>Two-Way Communication:</a:t>
            </a:r>
            <a:r>
              <a:rPr lang="en-US" dirty="0" smtClean="0">
                <a:solidFill>
                  <a:srgbClr val="FFFF00"/>
                </a:solidFill>
              </a:rPr>
              <a:t> Unlike some other forms of promotion, personal selling allows for a dynamic exchange of information between the salesperson and the customer.</a:t>
            </a:r>
          </a:p>
          <a:p>
            <a:pPr algn="just"/>
            <a:r>
              <a:rPr lang="en-US" b="1" dirty="0" smtClean="0">
                <a:solidFill>
                  <a:srgbClr val="FFFF00"/>
                </a:solidFill>
              </a:rPr>
              <a:t>Immediate Feedback:</a:t>
            </a:r>
            <a:r>
              <a:rPr lang="en-US" dirty="0" smtClean="0">
                <a:solidFill>
                  <a:srgbClr val="FFFF00"/>
                </a:solidFill>
              </a:rPr>
              <a:t> Salespeople can receive immediate feedback from customers, allowing them to adjust their approach and address concerns in real-time.</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smtClean="0">
                <a:solidFill>
                  <a:srgbClr val="FFFF00"/>
                </a:solidFill>
              </a:rPr>
              <a:t>Steps/Process involved in Personal Selling:</a:t>
            </a:r>
            <a:endParaRPr lang="en-US" dirty="0">
              <a:solidFill>
                <a:srgbClr val="FFFF00"/>
              </a:solidFill>
            </a:endParaRPr>
          </a:p>
        </p:txBody>
      </p:sp>
      <p:sp>
        <p:nvSpPr>
          <p:cNvPr id="3" name="Content Placeholder 2"/>
          <p:cNvSpPr>
            <a:spLocks noGrp="1"/>
          </p:cNvSpPr>
          <p:nvPr>
            <p:ph idx="1"/>
          </p:nvPr>
        </p:nvSpPr>
        <p:spPr>
          <a:xfrm>
            <a:off x="838200" y="1161143"/>
            <a:ext cx="10515600" cy="5015820"/>
          </a:xfrm>
        </p:spPr>
        <p:txBody>
          <a:bodyPr>
            <a:normAutofit fontScale="77500" lnSpcReduction="20000"/>
          </a:bodyPr>
          <a:lstStyle/>
          <a:p>
            <a:pPr algn="just"/>
            <a:r>
              <a:rPr lang="en-US" b="1" dirty="0" smtClean="0">
                <a:solidFill>
                  <a:srgbClr val="FFFF00"/>
                </a:solidFill>
              </a:rPr>
              <a:t>Prospecting:</a:t>
            </a:r>
            <a:endParaRPr lang="en-US" dirty="0" smtClean="0">
              <a:solidFill>
                <a:srgbClr val="FFFF00"/>
              </a:solidFill>
            </a:endParaRPr>
          </a:p>
          <a:p>
            <a:pPr lvl="1" algn="just"/>
            <a:r>
              <a:rPr lang="en-US" dirty="0" smtClean="0">
                <a:solidFill>
                  <a:srgbClr val="FFFF00"/>
                </a:solidFill>
              </a:rPr>
              <a:t>Identifying potential customers through various sources such as referrals, existing customer databases, or leads generated from marketing efforts.</a:t>
            </a:r>
          </a:p>
          <a:p>
            <a:pPr algn="just"/>
            <a:r>
              <a:rPr lang="en-US" b="1" dirty="0" smtClean="0">
                <a:solidFill>
                  <a:srgbClr val="FFFF00"/>
                </a:solidFill>
              </a:rPr>
              <a:t>Pre-Approach:</a:t>
            </a:r>
            <a:endParaRPr lang="en-US" dirty="0" smtClean="0">
              <a:solidFill>
                <a:srgbClr val="FFFF00"/>
              </a:solidFill>
            </a:endParaRPr>
          </a:p>
          <a:p>
            <a:pPr lvl="1" algn="just"/>
            <a:r>
              <a:rPr lang="en-US" dirty="0" smtClean="0">
                <a:solidFill>
                  <a:srgbClr val="FFFF00"/>
                </a:solidFill>
              </a:rPr>
              <a:t>Gathering information about potential customers, understanding their needs, and planning the sales presentation accordingly.</a:t>
            </a:r>
          </a:p>
          <a:p>
            <a:pPr algn="just"/>
            <a:r>
              <a:rPr lang="en-US" b="1" dirty="0" smtClean="0">
                <a:solidFill>
                  <a:srgbClr val="FFFF00"/>
                </a:solidFill>
              </a:rPr>
              <a:t>Approach:</a:t>
            </a:r>
            <a:endParaRPr lang="en-US" dirty="0" smtClean="0">
              <a:solidFill>
                <a:srgbClr val="FFFF00"/>
              </a:solidFill>
            </a:endParaRPr>
          </a:p>
          <a:p>
            <a:pPr lvl="1" algn="just"/>
            <a:r>
              <a:rPr lang="en-US" dirty="0" smtClean="0">
                <a:solidFill>
                  <a:srgbClr val="FFFF00"/>
                </a:solidFill>
              </a:rPr>
              <a:t>Making initial contact with the customer, creating a positive first impression, and establishing rapport.</a:t>
            </a:r>
          </a:p>
          <a:p>
            <a:pPr algn="just"/>
            <a:r>
              <a:rPr lang="en-US" b="1" dirty="0" smtClean="0">
                <a:solidFill>
                  <a:srgbClr val="FFFF00"/>
                </a:solidFill>
              </a:rPr>
              <a:t>Presentation:</a:t>
            </a:r>
            <a:endParaRPr lang="en-US" dirty="0" smtClean="0">
              <a:solidFill>
                <a:srgbClr val="FFFF00"/>
              </a:solidFill>
            </a:endParaRPr>
          </a:p>
          <a:p>
            <a:pPr lvl="1" algn="just"/>
            <a:r>
              <a:rPr lang="en-US" dirty="0" smtClean="0">
                <a:solidFill>
                  <a:srgbClr val="FFFF00"/>
                </a:solidFill>
              </a:rPr>
              <a:t>Communicating the features, advantages, and benefits of the product or service. This involves tailoring the message to address the specific needs and preferences of the customer.</a:t>
            </a:r>
          </a:p>
          <a:p>
            <a:pPr algn="just"/>
            <a:r>
              <a:rPr lang="en-US" b="1" dirty="0" smtClean="0">
                <a:solidFill>
                  <a:srgbClr val="FFFF00"/>
                </a:solidFill>
              </a:rPr>
              <a:t>Handling Objections:</a:t>
            </a:r>
            <a:endParaRPr lang="en-US" dirty="0" smtClean="0">
              <a:solidFill>
                <a:srgbClr val="FFFF00"/>
              </a:solidFill>
            </a:endParaRPr>
          </a:p>
          <a:p>
            <a:pPr lvl="1" algn="just"/>
            <a:r>
              <a:rPr lang="en-US" dirty="0" smtClean="0">
                <a:solidFill>
                  <a:srgbClr val="FFFF00"/>
                </a:solidFill>
              </a:rPr>
              <a:t>Addressing any concerns or objections raised by the customer and providing information or solutions to overcome hesitations.</a:t>
            </a:r>
          </a:p>
          <a:p>
            <a:pPr algn="just"/>
            <a:r>
              <a:rPr lang="en-US" b="1" dirty="0" smtClean="0">
                <a:solidFill>
                  <a:srgbClr val="FFFF00"/>
                </a:solidFill>
              </a:rPr>
              <a:t>Closing the Sale:</a:t>
            </a:r>
            <a:endParaRPr lang="en-US" dirty="0" smtClean="0">
              <a:solidFill>
                <a:srgbClr val="FFFF00"/>
              </a:solidFill>
            </a:endParaRPr>
          </a:p>
          <a:p>
            <a:pPr lvl="1" algn="just"/>
            <a:r>
              <a:rPr lang="en-US" dirty="0" smtClean="0">
                <a:solidFill>
                  <a:srgbClr val="FFFF00"/>
                </a:solidFill>
              </a:rPr>
              <a:t>Encouraging the customer to make a purchase decision. This may involve asking for the sale directly or using closing techniques to finalize the deal.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4743"/>
            <a:ext cx="10515600" cy="5422220"/>
          </a:xfrm>
        </p:spPr>
        <p:txBody>
          <a:bodyPr/>
          <a:lstStyle/>
          <a:p>
            <a:pPr algn="just"/>
            <a:r>
              <a:rPr lang="en-US" b="1" dirty="0" smtClean="0">
                <a:solidFill>
                  <a:srgbClr val="FFFF00"/>
                </a:solidFill>
              </a:rPr>
              <a:t>Follow-up:</a:t>
            </a:r>
            <a:endParaRPr lang="en-US" dirty="0" smtClean="0">
              <a:solidFill>
                <a:srgbClr val="FFFF00"/>
              </a:solidFill>
            </a:endParaRPr>
          </a:p>
          <a:p>
            <a:pPr lvl="1" algn="just"/>
            <a:r>
              <a:rPr lang="en-US" dirty="0" smtClean="0">
                <a:solidFill>
                  <a:srgbClr val="FFFF00"/>
                </a:solidFill>
              </a:rPr>
              <a:t>Building post-sale relationships by following up with customers, addressing any post-purchase concerns, and ensuring satisfaction. This step is crucial for building long-term customer loyalty.</a:t>
            </a:r>
          </a:p>
          <a:p>
            <a:pPr algn="just"/>
            <a:r>
              <a:rPr lang="en-US" b="1" dirty="0" smtClean="0">
                <a:solidFill>
                  <a:srgbClr val="FFFF00"/>
                </a:solidFill>
              </a:rPr>
              <a:t>Building and Maintaining Relationships:</a:t>
            </a:r>
            <a:endParaRPr lang="en-US" dirty="0" smtClean="0">
              <a:solidFill>
                <a:srgbClr val="FFFF00"/>
              </a:solidFill>
            </a:endParaRPr>
          </a:p>
          <a:p>
            <a:pPr lvl="1" algn="just"/>
            <a:r>
              <a:rPr lang="en-US" dirty="0" smtClean="0">
                <a:solidFill>
                  <a:srgbClr val="FFFF00"/>
                </a:solidFill>
              </a:rPr>
              <a:t>Continuously nurturing relationships with customers to encourage repeat business, referrals, and positive word-of-mouth.</a:t>
            </a:r>
          </a:p>
          <a:p>
            <a:pPr algn="just"/>
            <a:r>
              <a:rPr lang="en-US" b="1" dirty="0" smtClean="0">
                <a:solidFill>
                  <a:srgbClr val="FFFF00"/>
                </a:solidFill>
              </a:rPr>
              <a:t>Adapting and Learning:</a:t>
            </a:r>
            <a:endParaRPr lang="en-US" dirty="0" smtClean="0">
              <a:solidFill>
                <a:srgbClr val="FFFF00"/>
              </a:solidFill>
            </a:endParaRPr>
          </a:p>
          <a:p>
            <a:pPr lvl="1" algn="just"/>
            <a:r>
              <a:rPr lang="en-US" dirty="0" smtClean="0">
                <a:solidFill>
                  <a:srgbClr val="FFFF00"/>
                </a:solidFill>
              </a:rPr>
              <a:t>Continuously adapting the sales approach based on customer feedback and learning from each sales interaction to improve future performance.</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dirty="0" smtClean="0">
                <a:solidFill>
                  <a:srgbClr val="FFFF00"/>
                </a:solidFill>
              </a:rPr>
              <a:t>3 CRM Meaning, </a:t>
            </a:r>
            <a:r>
              <a:rPr lang="en-US" dirty="0" smtClean="0">
                <a:solidFill>
                  <a:srgbClr val="FFFF00"/>
                </a:solidFill>
              </a:rPr>
              <a:t>Importance and Relationship </a:t>
            </a:r>
            <a:r>
              <a:rPr lang="en-US" dirty="0" smtClean="0">
                <a:solidFill>
                  <a:srgbClr val="FFFF00"/>
                </a:solidFill>
              </a:rPr>
              <a:t>Marketing Vs. Relationship Management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solidFill>
                  <a:srgbClr val="FFFF00"/>
                </a:solidFill>
              </a:rPr>
              <a:t>CRM (Customer Relationship Management):</a:t>
            </a:r>
          </a:p>
          <a:p>
            <a:pPr algn="just"/>
            <a:r>
              <a:rPr lang="en-US" b="1" dirty="0" smtClean="0">
                <a:solidFill>
                  <a:srgbClr val="FFFF00"/>
                </a:solidFill>
              </a:rPr>
              <a:t>Meaning:</a:t>
            </a:r>
            <a:r>
              <a:rPr lang="en-US" dirty="0" smtClean="0">
                <a:solidFill>
                  <a:srgbClr val="FFFF00"/>
                </a:solidFill>
              </a:rPr>
              <a:t> Customer Relationship Management, commonly known as CRM, refers to the practices, strategies, and technologies that businesses use to manage and analyze customer interactions and data throughout the customer lifecycle. The primary goal of CRM is to improve customer retention, enhance customer satisfaction, and drive overall business growth by creating and maintaining strong, lasting relationships with customers.</a:t>
            </a:r>
          </a:p>
          <a:p>
            <a:pPr algn="just"/>
            <a:r>
              <a:rPr lang="en-US" dirty="0" smtClean="0">
                <a:solidFill>
                  <a:srgbClr val="FFFF00"/>
                </a:solidFill>
              </a:rPr>
              <a:t>CRM involves the use of technology platforms, databases, and various tools to gather, analyze, and leverage customer information. This information is then used to personalize interactions, streamline communication, and optimize marketing, sales, and customer service processes.</a:t>
            </a:r>
          </a:p>
          <a:p>
            <a:pPr algn="just"/>
            <a:endParaRPr lang="en-US"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a:solidFill>
            <a:schemeClr val="tx1"/>
          </a:solidFill>
        </p:spPr>
        <p:txBody>
          <a:bodyPr>
            <a:normAutofit/>
          </a:bodyPr>
          <a:lstStyle/>
          <a:p>
            <a:r>
              <a:rPr lang="en-US" sz="3600" dirty="0" smtClean="0">
                <a:solidFill>
                  <a:srgbClr val="FFFF00"/>
                </a:solidFill>
              </a:rPr>
              <a:t>Importance of </a:t>
            </a:r>
            <a:r>
              <a:rPr lang="en-US" sz="3600" dirty="0" smtClean="0">
                <a:solidFill>
                  <a:srgbClr val="FFFF00"/>
                </a:solidFill>
              </a:rPr>
              <a:t>Customer Relationship Management</a:t>
            </a:r>
            <a:endParaRPr lang="en-US" sz="3600" dirty="0"/>
          </a:p>
        </p:txBody>
      </p:sp>
      <p:sp>
        <p:nvSpPr>
          <p:cNvPr id="3" name="Content Placeholder 2"/>
          <p:cNvSpPr>
            <a:spLocks noGrp="1"/>
          </p:cNvSpPr>
          <p:nvPr>
            <p:ph idx="1"/>
          </p:nvPr>
        </p:nvSpPr>
        <p:spPr>
          <a:xfrm>
            <a:off x="693057" y="1393372"/>
            <a:ext cx="10515600" cy="5464628"/>
          </a:xfrm>
        </p:spPr>
        <p:txBody>
          <a:bodyPr>
            <a:normAutofit fontScale="70000" lnSpcReduction="20000"/>
          </a:bodyPr>
          <a:lstStyle/>
          <a:p>
            <a:pPr algn="just"/>
            <a:r>
              <a:rPr lang="en-US" dirty="0" smtClean="0">
                <a:solidFill>
                  <a:srgbClr val="FFFF00"/>
                </a:solidFill>
              </a:rPr>
              <a:t>Customer Relationship Management (CRM) is a strategic approach that focuses on building and maintaining strong, long-lasting relationships with customers. It involves the use of technology, processes, and data to understand customer needs, preferences, and behaviors. The significance of Customer Relationship Management can be observed in various aspects of business operations:</a:t>
            </a:r>
          </a:p>
          <a:p>
            <a:pPr algn="just"/>
            <a:r>
              <a:rPr lang="en-US" b="1" dirty="0" smtClean="0">
                <a:solidFill>
                  <a:srgbClr val="FFFF00"/>
                </a:solidFill>
              </a:rPr>
              <a:t>Enhanced Customer Satisfaction:</a:t>
            </a:r>
            <a:endParaRPr lang="en-US" dirty="0" smtClean="0">
              <a:solidFill>
                <a:srgbClr val="FFFF00"/>
              </a:solidFill>
            </a:endParaRPr>
          </a:p>
          <a:p>
            <a:pPr lvl="1" algn="just"/>
            <a:r>
              <a:rPr lang="en-US" dirty="0" smtClean="0">
                <a:solidFill>
                  <a:srgbClr val="FFFF00"/>
                </a:solidFill>
              </a:rPr>
              <a:t>CRM systems enable businesses to gather and analyze customer data, leading to a better understanding of individual preferences and needs. By tailoring products, services, and interactions to match customer expectations, businesses can enhance overall customer satisfaction.</a:t>
            </a:r>
          </a:p>
          <a:p>
            <a:pPr algn="just"/>
            <a:r>
              <a:rPr lang="en-US" b="1" dirty="0" smtClean="0">
                <a:solidFill>
                  <a:srgbClr val="FFFF00"/>
                </a:solidFill>
              </a:rPr>
              <a:t>Improved Customer Retention:</a:t>
            </a:r>
            <a:endParaRPr lang="en-US" dirty="0" smtClean="0">
              <a:solidFill>
                <a:srgbClr val="FFFF00"/>
              </a:solidFill>
            </a:endParaRPr>
          </a:p>
          <a:p>
            <a:pPr lvl="1" algn="just"/>
            <a:r>
              <a:rPr lang="en-US" dirty="0" smtClean="0">
                <a:solidFill>
                  <a:srgbClr val="FFFF00"/>
                </a:solidFill>
              </a:rPr>
              <a:t>Building strong relationships with customers is key to retaining their loyalty. CRM helps businesses identify and address customer concerns, track purchase histories, and deliver personalized experiences, reducing the likelihood of customers switching to competitors.</a:t>
            </a:r>
          </a:p>
          <a:p>
            <a:pPr algn="just"/>
            <a:r>
              <a:rPr lang="en-US" b="1" dirty="0" smtClean="0">
                <a:solidFill>
                  <a:srgbClr val="FFFF00"/>
                </a:solidFill>
              </a:rPr>
              <a:t>Increased Customer Loyalty:</a:t>
            </a:r>
            <a:endParaRPr lang="en-US" dirty="0" smtClean="0">
              <a:solidFill>
                <a:srgbClr val="FFFF00"/>
              </a:solidFill>
            </a:endParaRPr>
          </a:p>
          <a:p>
            <a:pPr lvl="1" algn="just"/>
            <a:r>
              <a:rPr lang="en-US" dirty="0" smtClean="0">
                <a:solidFill>
                  <a:srgbClr val="FFFF00"/>
                </a:solidFill>
              </a:rPr>
              <a:t>By providing a personalized and positive experience, CRM contributes to building customer loyalty. Satisfied and loyal customers are more likely to make repeat purchases, refer others to the business, and engage in long-term relationships.</a:t>
            </a:r>
          </a:p>
          <a:p>
            <a:pPr algn="just"/>
            <a:r>
              <a:rPr lang="en-US" b="1" dirty="0" smtClean="0">
                <a:solidFill>
                  <a:srgbClr val="FFFF00"/>
                </a:solidFill>
              </a:rPr>
              <a:t>Efficient Marketing Strategies:</a:t>
            </a:r>
            <a:endParaRPr lang="en-US" dirty="0" smtClean="0">
              <a:solidFill>
                <a:srgbClr val="FFFF00"/>
              </a:solidFill>
            </a:endParaRPr>
          </a:p>
          <a:p>
            <a:pPr lvl="1" algn="just"/>
            <a:r>
              <a:rPr lang="en-US" dirty="0" smtClean="0">
                <a:solidFill>
                  <a:srgbClr val="FFFF00"/>
                </a:solidFill>
              </a:rPr>
              <a:t>CRM systems allow businesses to segment their customer base, target specific groups with relevant marketing messages, and measure the effectiveness of marketing campaigns. This leads to more targeted and efficient marketing strategies, optimizing resource allocation.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6886</Words>
  <Application>Microsoft Office PowerPoint</Application>
  <PresentationFormat>Custom</PresentationFormat>
  <Paragraphs>335</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Marketing Management</vt:lpstr>
      <vt:lpstr>1 Push-pull strategies of promotion </vt:lpstr>
      <vt:lpstr>2. Pull Strategy</vt:lpstr>
      <vt:lpstr>2 Personal Selling: Concept, Features, and Steps/Process involved in Personal Selling</vt:lpstr>
      <vt:lpstr>Features:</vt:lpstr>
      <vt:lpstr>Steps/Process involved in Personal Selling:</vt:lpstr>
      <vt:lpstr>Slide 7</vt:lpstr>
      <vt:lpstr>3 CRM Meaning, Importance and Relationship Marketing Vs. Relationship Management</vt:lpstr>
      <vt:lpstr>Importance of Customer Relationship Management</vt:lpstr>
      <vt:lpstr>Slide 10</vt:lpstr>
      <vt:lpstr>Slide 11</vt:lpstr>
      <vt:lpstr>Slide 12</vt:lpstr>
      <vt:lpstr>4 Green Marketing and Agile Marketing</vt:lpstr>
      <vt:lpstr>Slide 14</vt:lpstr>
      <vt:lpstr>5 Product Decisions Concept and Product hierarchy </vt:lpstr>
      <vt:lpstr>Slide 16</vt:lpstr>
      <vt:lpstr>Slide 17</vt:lpstr>
      <vt:lpstr>Slide 18</vt:lpstr>
      <vt:lpstr>Slide 19</vt:lpstr>
      <vt:lpstr>6 Introduction: Nature and scope of marketing </vt:lpstr>
      <vt:lpstr>Scope of Marketing:</vt:lpstr>
      <vt:lpstr>7 Marketing mix and Product mix </vt:lpstr>
      <vt:lpstr>Product Mix:</vt:lpstr>
      <vt:lpstr>8 Stages and types in consumer buying decision process</vt:lpstr>
      <vt:lpstr>Slide 25</vt:lpstr>
      <vt:lpstr>Types of Consumer Buying Decision Processes:</vt:lpstr>
      <vt:lpstr>Slide 27</vt:lpstr>
      <vt:lpstr>9 AIDA Model</vt:lpstr>
      <vt:lpstr>Slide 29</vt:lpstr>
      <vt:lpstr>10 Market segmentation, Targeting and Positioning </vt:lpstr>
      <vt:lpstr>Slide 31</vt:lpstr>
      <vt:lpstr>Slide 32</vt:lpstr>
      <vt:lpstr>11 Product Life cycle </vt:lpstr>
      <vt:lpstr>12 Brand Types, Brand equity and Brand Positioning </vt:lpstr>
      <vt:lpstr>Slide 35</vt:lpstr>
      <vt:lpstr>Slide 36</vt:lpstr>
      <vt:lpstr>Slide 37</vt:lpstr>
      <vt:lpstr>Slide 38</vt:lpstr>
      <vt:lpstr>Slide 39</vt:lpstr>
      <vt:lpstr>13  Pricing Strategies, Types  (Skimming pricing and Penetration pricing)</vt:lpstr>
      <vt:lpstr>Slide 41</vt:lpstr>
      <vt:lpstr>Slide 42</vt:lpstr>
      <vt:lpstr>Slide 43</vt:lpstr>
      <vt:lpstr>Slide 44</vt:lpstr>
      <vt:lpstr>14 Sales Promotion Mix </vt:lpstr>
      <vt:lpstr>Slide 46</vt:lpstr>
      <vt:lpstr>Slide 47</vt:lpstr>
      <vt:lpstr>Slide 48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admin</cp:lastModifiedBy>
  <cp:revision>112</cp:revision>
  <dcterms:created xsi:type="dcterms:W3CDTF">2023-01-29T08:10:00Z</dcterms:created>
  <dcterms:modified xsi:type="dcterms:W3CDTF">2025-02-19T11:51:12Z</dcterms:modified>
</cp:coreProperties>
</file>