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3" r:id="rId2"/>
    <p:sldId id="266" r:id="rId3"/>
    <p:sldId id="305" r:id="rId4"/>
    <p:sldId id="304" r:id="rId5"/>
    <p:sldId id="306" r:id="rId6"/>
    <p:sldId id="267" r:id="rId7"/>
    <p:sldId id="307" r:id="rId8"/>
    <p:sldId id="308" r:id="rId9"/>
    <p:sldId id="309" r:id="rId10"/>
    <p:sldId id="268" r:id="rId11"/>
    <p:sldId id="311" r:id="rId12"/>
    <p:sldId id="310" r:id="rId13"/>
    <p:sldId id="269" r:id="rId14"/>
    <p:sldId id="312" r:id="rId15"/>
    <p:sldId id="313" r:id="rId16"/>
    <p:sldId id="270" r:id="rId17"/>
    <p:sldId id="314" r:id="rId18"/>
    <p:sldId id="324" r:id="rId19"/>
    <p:sldId id="325" r:id="rId20"/>
    <p:sldId id="326" r:id="rId21"/>
    <p:sldId id="327" r:id="rId22"/>
    <p:sldId id="328" r:id="rId23"/>
    <p:sldId id="329" r:id="rId24"/>
    <p:sldId id="330" r:id="rId25"/>
    <p:sldId id="331" r:id="rId26"/>
    <p:sldId id="332" r:id="rId27"/>
    <p:sldId id="333" r:id="rId28"/>
    <p:sldId id="347" r:id="rId29"/>
    <p:sldId id="352" r:id="rId30"/>
    <p:sldId id="350" r:id="rId31"/>
    <p:sldId id="334" r:id="rId32"/>
    <p:sldId id="335" r:id="rId33"/>
    <p:sldId id="336" r:id="rId34"/>
    <p:sldId id="337" r:id="rId35"/>
    <p:sldId id="281" r:id="rId36"/>
    <p:sldId id="282" r:id="rId37"/>
    <p:sldId id="283" r:id="rId38"/>
    <p:sldId id="284" r:id="rId39"/>
    <p:sldId id="321" r:id="rId40"/>
    <p:sldId id="322" r:id="rId41"/>
    <p:sldId id="344" r:id="rId42"/>
    <p:sldId id="345" r:id="rId43"/>
    <p:sldId id="346" r:id="rId44"/>
    <p:sldId id="338" r:id="rId45"/>
    <p:sldId id="339" r:id="rId46"/>
    <p:sldId id="340" r:id="rId47"/>
    <p:sldId id="341" r:id="rId48"/>
    <p:sldId id="342" r:id="rId49"/>
    <p:sldId id="343"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0050"/>
    <a:srgbClr val="66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4" d="100"/>
          <a:sy n="74" d="100"/>
        </p:scale>
        <p:origin x="-276"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93852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972561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BF321-3CE3-4DE1-934A-96AD7C4416FE}" type="datetimeFigureOut">
              <a:rPr lang="en-US" smtClean="0"/>
              <a:pPr/>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4147188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BBF321-3CE3-4DE1-934A-96AD7C4416FE}" type="datetimeFigureOut">
              <a:rPr lang="en-US" smtClean="0"/>
              <a:pPr/>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880354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BBF321-3CE3-4DE1-934A-96AD7C4416FE}" type="datetimeFigureOut">
              <a:rPr lang="en-US" smtClean="0"/>
              <a:pPr/>
              <a:t>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4047584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BBF321-3CE3-4DE1-934A-96AD7C4416FE}" type="datetimeFigureOut">
              <a:rPr lang="en-US" smtClean="0"/>
              <a:pPr/>
              <a:t>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174633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BF321-3CE3-4DE1-934A-96AD7C4416FE}" type="datetimeFigureOut">
              <a:rPr lang="en-US" smtClean="0"/>
              <a:pPr/>
              <a:t>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629739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BF321-3CE3-4DE1-934A-96AD7C4416FE}" type="datetimeFigureOut">
              <a:rPr lang="en-US" smtClean="0"/>
              <a:pPr/>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42134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BF321-3CE3-4DE1-934A-96AD7C4416FE}" type="datetimeFigureOut">
              <a:rPr lang="en-US" smtClean="0"/>
              <a:pPr/>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927695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3455308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BF321-3CE3-4DE1-934A-96AD7C4416FE}" type="datetimeFigureOut">
              <a:rPr lang="en-US" smtClean="0"/>
              <a:pPr/>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1104953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00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BF321-3CE3-4DE1-934A-96AD7C4416FE}" type="datetimeFigureOut">
              <a:rPr lang="en-US" smtClean="0"/>
              <a:pPr/>
              <a:t>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D673F-6C83-44AE-8027-739ED2602770}" type="slidenum">
              <a:rPr lang="en-US" smtClean="0"/>
              <a:pPr/>
              <a:t>‹#›</a:t>
            </a:fld>
            <a:endParaRPr lang="en-US"/>
          </a:p>
        </p:txBody>
      </p:sp>
    </p:spTree>
    <p:extLst>
      <p:ext uri="{BB962C8B-B14F-4D97-AF65-F5344CB8AC3E}">
        <p14:creationId xmlns:p14="http://schemas.microsoft.com/office/powerpoint/2010/main" xmlns="" val="207319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558" y="331160"/>
            <a:ext cx="9109631" cy="1143000"/>
          </a:xfrm>
          <a:solidFill>
            <a:schemeClr val="tx1"/>
          </a:solidFill>
        </p:spPr>
        <p:style>
          <a:lnRef idx="0">
            <a:schemeClr val="dk1"/>
          </a:lnRef>
          <a:fillRef idx="3">
            <a:schemeClr val="dk1"/>
          </a:fillRef>
          <a:effectRef idx="3">
            <a:schemeClr val="dk1"/>
          </a:effectRef>
          <a:fontRef idx="minor">
            <a:schemeClr val="lt1"/>
          </a:fontRef>
        </p:style>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solidFill>
                  <a:srgbClr val="FFFF00"/>
                </a:solidFill>
              </a:rPr>
              <a:t>Operations Planning &amp; Control</a:t>
            </a:r>
            <a:endParaRPr lang="en-US" sz="4800" b="1" dirty="0">
              <a:ln w="50800">
                <a:noFill/>
              </a:ln>
              <a:solidFill>
                <a:srgbClr val="FFFF00"/>
              </a:solidFill>
              <a:latin typeface="Arial Black" panose="020B0A04020102020204" pitchFamily="34" charset="0"/>
              <a:cs typeface="Arial" pitchFamily="34" charset="0"/>
            </a:endParaRPr>
          </a:p>
        </p:txBody>
      </p:sp>
      <p:sp>
        <p:nvSpPr>
          <p:cNvPr id="3" name="Content Placeholder 2"/>
          <p:cNvSpPr>
            <a:spLocks noGrp="1"/>
          </p:cNvSpPr>
          <p:nvPr>
            <p:ph idx="1"/>
          </p:nvPr>
        </p:nvSpPr>
        <p:spPr>
          <a:xfrm>
            <a:off x="425003" y="1559956"/>
            <a:ext cx="11269014" cy="5034216"/>
          </a:xfrm>
          <a:noFill/>
        </p:spPr>
        <p:txBody>
          <a:bodyPr>
            <a:noAutofit/>
          </a:bodyPr>
          <a:lstStyle/>
          <a:p>
            <a:pPr algn="ctr">
              <a:lnSpc>
                <a:spcPct val="100000"/>
              </a:lnSpc>
              <a:buNone/>
            </a:pPr>
            <a:r>
              <a:rPr lang="en-US" sz="4000" b="1" dirty="0" smtClean="0">
                <a:solidFill>
                  <a:srgbClr val="FFFF00"/>
                </a:solidFill>
                <a:latin typeface="Arial Black" panose="020B0A04020102020204" pitchFamily="34" charset="0"/>
                <a:cs typeface="Times New Roman" pitchFamily="18" charset="0"/>
              </a:rPr>
              <a:t>The Most Important </a:t>
            </a:r>
            <a:r>
              <a:rPr lang="en-US" sz="4000" b="1" dirty="0" smtClean="0">
                <a:solidFill>
                  <a:srgbClr val="FFFF00"/>
                </a:solidFill>
                <a:latin typeface="Arial Black" panose="020B0A04020102020204" pitchFamily="34" charset="0"/>
                <a:cs typeface="Times New Roman" pitchFamily="18" charset="0"/>
              </a:rPr>
              <a:t>Questions</a:t>
            </a:r>
          </a:p>
          <a:p>
            <a:pPr algn="ctr">
              <a:lnSpc>
                <a:spcPct val="100000"/>
              </a:lnSpc>
              <a:buNone/>
            </a:pPr>
            <a:endParaRPr lang="en-US" sz="4000" b="1" dirty="0" smtClean="0">
              <a:solidFill>
                <a:srgbClr val="FFFF00"/>
              </a:solidFill>
              <a:latin typeface="Arial Black" panose="020B0A04020102020204" pitchFamily="34" charset="0"/>
              <a:cs typeface="Times New Roman" pitchFamily="18" charset="0"/>
            </a:endParaRPr>
          </a:p>
          <a:p>
            <a:pPr algn="ctr">
              <a:lnSpc>
                <a:spcPct val="100000"/>
              </a:lnSpc>
              <a:buNone/>
            </a:pPr>
            <a:r>
              <a:rPr lang="en-US" sz="6600" b="1" dirty="0" err="1" smtClean="0">
                <a:latin typeface="Arial Black" panose="020B0A04020102020204" pitchFamily="34" charset="0"/>
                <a:cs typeface="Times New Roman" pitchFamily="18" charset="0"/>
              </a:rPr>
              <a:t>Antim</a:t>
            </a:r>
            <a:r>
              <a:rPr lang="en-US" sz="6600" b="1" dirty="0" smtClean="0">
                <a:latin typeface="Arial Black" panose="020B0A04020102020204" pitchFamily="34" charset="0"/>
                <a:cs typeface="Times New Roman" pitchFamily="18" charset="0"/>
              </a:rPr>
              <a:t> </a:t>
            </a:r>
            <a:r>
              <a:rPr lang="en-US" sz="6600" b="1" dirty="0" err="1" smtClean="0">
                <a:latin typeface="Arial Black" panose="020B0A04020102020204" pitchFamily="34" charset="0"/>
                <a:cs typeface="Times New Roman" pitchFamily="18" charset="0"/>
              </a:rPr>
              <a:t>Prahar</a:t>
            </a:r>
            <a:r>
              <a:rPr lang="en-US" sz="6600" b="1" dirty="0" smtClean="0">
                <a:latin typeface="Arial Black" panose="020B0A04020102020204" pitchFamily="34" charset="0"/>
                <a:cs typeface="Times New Roman" pitchFamily="18" charset="0"/>
              </a:rPr>
              <a:t> </a:t>
            </a:r>
            <a:endParaRPr lang="en-US" sz="11500" b="1" dirty="0" smtClean="0">
              <a:latin typeface="Arial Black" panose="020B0A04020102020204" pitchFamily="34" charset="0"/>
              <a:cs typeface="Times New Roman" pitchFamily="18" charset="0"/>
            </a:endParaRPr>
          </a:p>
          <a:p>
            <a:pPr algn="ctr">
              <a:buNone/>
            </a:pPr>
            <a:r>
              <a:rPr lang="en-US" sz="4800" b="1" dirty="0" smtClean="0">
                <a:solidFill>
                  <a:srgbClr val="FFFF00"/>
                </a:solidFill>
                <a:latin typeface="Arial Black" panose="020B0A04020102020204" pitchFamily="34" charset="0"/>
                <a:cs typeface="Times New Roman" pitchFamily="18" charset="0"/>
              </a:rPr>
              <a:t>MBA</a:t>
            </a:r>
            <a:endParaRPr lang="en-US" sz="4800" b="1" dirty="0" smtClean="0">
              <a:solidFill>
                <a:srgbClr val="FFFF00"/>
              </a:solidFill>
              <a:latin typeface="Arial Black" panose="020B0A04020102020204" pitchFamily="34" charset="0"/>
              <a:cs typeface="Times New Roman" pitchFamily="18" charset="0"/>
            </a:endParaRPr>
          </a:p>
          <a:p>
            <a:pPr algn="ctr">
              <a:buNone/>
            </a:pPr>
            <a:endParaRPr lang="en-US" b="1" dirty="0" smtClean="0">
              <a:solidFill>
                <a:srgbClr val="FFFF00"/>
              </a:solidFill>
              <a:latin typeface="Arial Black" panose="020B0A04020102020204" pitchFamily="34" charset="0"/>
            </a:endParaRPr>
          </a:p>
          <a:p>
            <a:pPr algn="ctr">
              <a:buNone/>
            </a:pPr>
            <a:r>
              <a:rPr lang="en-US" b="1" dirty="0" smtClean="0">
                <a:solidFill>
                  <a:srgbClr val="FFFF00"/>
                </a:solidFill>
                <a:latin typeface="Arial Black" panose="020B0A04020102020204" pitchFamily="34" charset="0"/>
              </a:rPr>
              <a:t>By </a:t>
            </a:r>
          </a:p>
          <a:p>
            <a:pPr algn="ctr">
              <a:buNone/>
            </a:pPr>
            <a:r>
              <a:rPr lang="en-US" sz="4000" b="1" dirty="0">
                <a:ln w="3175">
                  <a:noFill/>
                </a:ln>
                <a:solidFill>
                  <a:srgbClr val="FFFF00"/>
                </a:solidFill>
                <a:latin typeface="Arial Black" panose="020B0A04020102020204" pitchFamily="34" charset="0"/>
              </a:rPr>
              <a:t>Dr. </a:t>
            </a:r>
            <a:r>
              <a:rPr lang="en-US" sz="4000" b="1" dirty="0" err="1">
                <a:ln w="3175">
                  <a:noFill/>
                </a:ln>
                <a:solidFill>
                  <a:srgbClr val="FFFF00"/>
                </a:solidFill>
                <a:latin typeface="Arial Black" panose="020B0A04020102020204" pitchFamily="34" charset="0"/>
              </a:rPr>
              <a:t>Anand</a:t>
            </a:r>
            <a:r>
              <a:rPr lang="en-US" sz="4000" b="1" dirty="0">
                <a:ln w="3175">
                  <a:noFill/>
                </a:ln>
                <a:solidFill>
                  <a:srgbClr val="FFFF00"/>
                </a:solidFill>
                <a:latin typeface="Arial Black" panose="020B0A04020102020204" pitchFamily="34" charset="0"/>
              </a:rPr>
              <a:t> </a:t>
            </a:r>
            <a:r>
              <a:rPr lang="en-US" sz="4000" b="1" dirty="0" err="1">
                <a:ln w="3175">
                  <a:noFill/>
                </a:ln>
                <a:solidFill>
                  <a:srgbClr val="FFFF00"/>
                </a:solidFill>
                <a:latin typeface="Arial Black" panose="020B0A04020102020204" pitchFamily="34" charset="0"/>
              </a:rPr>
              <a:t>Vyas</a:t>
            </a:r>
            <a:endParaRPr lang="en-US" sz="4000" b="1" dirty="0">
              <a:ln w="3175">
                <a:noFill/>
              </a:ln>
              <a:solidFill>
                <a:srgbClr val="FFFF00"/>
              </a:solidFill>
              <a:latin typeface="Arial Black" panose="020B0A04020102020204" pitchFamily="34" charset="0"/>
            </a:endParaRPr>
          </a:p>
          <a:p>
            <a:pPr>
              <a:buNone/>
            </a:pPr>
            <a:endParaRPr lang="en-US" b="1" dirty="0" smtClean="0">
              <a:solidFill>
                <a:srgbClr val="FFFF00"/>
              </a:solidFill>
              <a:latin typeface="Arial Black" panose="020B0A04020102020204" pitchFamily="34" charset="0"/>
            </a:endParaRPr>
          </a:p>
          <a:p>
            <a:pPr>
              <a:buNone/>
            </a:pPr>
            <a:endParaRPr lang="en-US" b="1" dirty="0">
              <a:solidFill>
                <a:srgbClr val="FFFF00"/>
              </a:solidFill>
              <a:latin typeface="Arial Black" panose="020B0A04020102020204" pitchFamily="34" charset="0"/>
            </a:endParaRPr>
          </a:p>
        </p:txBody>
      </p:sp>
      <p:pic>
        <p:nvPicPr>
          <p:cNvPr id="6" name="Picture 5" descr="PPT logo.png"/>
          <p:cNvPicPr>
            <a:picLocks noChangeAspect="1"/>
          </p:cNvPicPr>
          <p:nvPr/>
        </p:nvPicPr>
        <p:blipFill>
          <a:blip r:embed="rId2" cstate="print"/>
          <a:stretch>
            <a:fillRect/>
          </a:stretch>
        </p:blipFill>
        <p:spPr>
          <a:xfrm>
            <a:off x="10414715" y="154546"/>
            <a:ext cx="1352282" cy="1352282"/>
          </a:xfrm>
          <a:prstGeom prst="rect">
            <a:avLst/>
          </a:prstGeom>
        </p:spPr>
      </p:pic>
    </p:spTree>
    <p:extLst>
      <p:ext uri="{BB962C8B-B14F-4D97-AF65-F5344CB8AC3E}">
        <p14:creationId xmlns:p14="http://schemas.microsoft.com/office/powerpoint/2010/main" xmlns="" val="26509382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dirty="0" smtClean="0">
                <a:solidFill>
                  <a:srgbClr val="FFFF00"/>
                </a:solidFill>
              </a:rPr>
              <a:t>1</a:t>
            </a:r>
            <a:r>
              <a:rPr lang="en-US" dirty="0" smtClean="0">
                <a:solidFill>
                  <a:srgbClr val="FFFF00"/>
                </a:solidFill>
              </a:rPr>
              <a:t> </a:t>
            </a:r>
            <a:r>
              <a:rPr lang="en-US" dirty="0" smtClean="0">
                <a:solidFill>
                  <a:srgbClr val="FFFF00"/>
                </a:solidFill>
              </a:rPr>
              <a:t>PPC in different production Systems </a:t>
            </a:r>
          </a:p>
        </p:txBody>
      </p:sp>
      <p:sp>
        <p:nvSpPr>
          <p:cNvPr id="3" name="Content Placeholder 2"/>
          <p:cNvSpPr>
            <a:spLocks noGrp="1"/>
          </p:cNvSpPr>
          <p:nvPr>
            <p:ph idx="1"/>
          </p:nvPr>
        </p:nvSpPr>
        <p:spPr/>
        <p:txBody>
          <a:bodyPr>
            <a:normAutofit fontScale="92500" lnSpcReduction="10000"/>
          </a:bodyPr>
          <a:lstStyle/>
          <a:p>
            <a:pPr algn="just"/>
            <a:r>
              <a:rPr lang="en-US" dirty="0" smtClean="0">
                <a:solidFill>
                  <a:srgbClr val="FFFF00"/>
                </a:solidFill>
              </a:rPr>
              <a:t>PPC (Production Planning and Control) is a critical function in various production systems, ensuring efficient utilization of resources and timely delivery of products. Different production systems require tailored PPC strategies to meet their specific needs. Here's how PPC operates in various production systems:</a:t>
            </a:r>
          </a:p>
          <a:p>
            <a:pPr algn="just"/>
            <a:r>
              <a:rPr lang="en-US" b="1" dirty="0" smtClean="0">
                <a:solidFill>
                  <a:srgbClr val="FFFF00"/>
                </a:solidFill>
              </a:rPr>
              <a:t>Job Shop Production</a:t>
            </a:r>
            <a:r>
              <a:rPr lang="en-US" dirty="0" smtClean="0">
                <a:solidFill>
                  <a:srgbClr val="FFFF00"/>
                </a:solidFill>
              </a:rPr>
              <a:t>:</a:t>
            </a:r>
          </a:p>
          <a:p>
            <a:pPr lvl="1" algn="just"/>
            <a:r>
              <a:rPr lang="en-US" dirty="0" smtClean="0">
                <a:solidFill>
                  <a:srgbClr val="FFFF00"/>
                </a:solidFill>
              </a:rPr>
              <a:t>In job shop production, each order is unique, and products are made to customer specifications.</a:t>
            </a:r>
          </a:p>
          <a:p>
            <a:pPr lvl="1" algn="just"/>
            <a:r>
              <a:rPr lang="en-US" dirty="0" smtClean="0">
                <a:solidFill>
                  <a:srgbClr val="FFFF00"/>
                </a:solidFill>
              </a:rPr>
              <a:t>PPC involves scheduling jobs based on their priority, resource availability, and delivery deadlines.</a:t>
            </a:r>
          </a:p>
          <a:p>
            <a:pPr lvl="1" algn="just"/>
            <a:r>
              <a:rPr lang="en-US" dirty="0" smtClean="0">
                <a:solidFill>
                  <a:srgbClr val="FFFF00"/>
                </a:solidFill>
              </a:rPr>
              <a:t>Critical path method (CPM) and program evaluation and review technique (PERT) are often used for scheduling.</a:t>
            </a:r>
          </a:p>
          <a:p>
            <a:pPr lvl="1" algn="just"/>
            <a:r>
              <a:rPr lang="en-US" dirty="0" smtClean="0">
                <a:solidFill>
                  <a:srgbClr val="FFFF00"/>
                </a:solidFill>
              </a:rPr>
              <a:t>Flexibility is crucial to accommodate changes in job priorities and specifications.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0761"/>
            <a:ext cx="10515600" cy="5726201"/>
          </a:xfrm>
        </p:spPr>
        <p:txBody>
          <a:bodyPr/>
          <a:lstStyle/>
          <a:p>
            <a:pPr algn="just"/>
            <a:r>
              <a:rPr lang="en-US" b="1" dirty="0" smtClean="0">
                <a:solidFill>
                  <a:srgbClr val="FFFF00"/>
                </a:solidFill>
              </a:rPr>
              <a:t>Batch Production</a:t>
            </a:r>
            <a:r>
              <a:rPr lang="en-US" dirty="0" smtClean="0">
                <a:solidFill>
                  <a:srgbClr val="FFFF00"/>
                </a:solidFill>
              </a:rPr>
              <a:t>:</a:t>
            </a:r>
          </a:p>
          <a:p>
            <a:pPr lvl="1" algn="just"/>
            <a:r>
              <a:rPr lang="en-US" dirty="0" smtClean="0">
                <a:solidFill>
                  <a:srgbClr val="FFFF00"/>
                </a:solidFill>
              </a:rPr>
              <a:t>Batch production involves manufacturing a group of similar products together in batches.</a:t>
            </a:r>
          </a:p>
          <a:p>
            <a:pPr lvl="1" algn="just"/>
            <a:r>
              <a:rPr lang="en-US" dirty="0" smtClean="0">
                <a:solidFill>
                  <a:srgbClr val="FFFF00"/>
                </a:solidFill>
              </a:rPr>
              <a:t>PPC focuses on optimizing batch sizes, scheduling production runs, and minimizing changeover times between batches.</a:t>
            </a:r>
          </a:p>
          <a:p>
            <a:pPr lvl="1" algn="just"/>
            <a:r>
              <a:rPr lang="en-US" dirty="0" smtClean="0">
                <a:solidFill>
                  <a:srgbClr val="FFFF00"/>
                </a:solidFill>
              </a:rPr>
              <a:t>Just-in-time (JIT) principles may be applied to reduce inventory and improve production flow.</a:t>
            </a:r>
          </a:p>
          <a:p>
            <a:pPr lvl="1" algn="just"/>
            <a:r>
              <a:rPr lang="en-US" dirty="0" smtClean="0">
                <a:solidFill>
                  <a:srgbClr val="FFFF00"/>
                </a:solidFill>
              </a:rPr>
              <a:t>Kanban systems can help manage inventory levels and facilitate smooth material flow between workstations.</a:t>
            </a:r>
            <a:endParaRPr lang="en-US" dirty="0">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99244"/>
            <a:ext cx="10515600" cy="6458755"/>
          </a:xfrm>
        </p:spPr>
        <p:txBody>
          <a:bodyPr>
            <a:normAutofit lnSpcReduction="10000"/>
          </a:bodyPr>
          <a:lstStyle/>
          <a:p>
            <a:pPr algn="just"/>
            <a:r>
              <a:rPr lang="en-US" b="1" dirty="0" smtClean="0">
                <a:solidFill>
                  <a:srgbClr val="FFFF00"/>
                </a:solidFill>
              </a:rPr>
              <a:t>Mass Production</a:t>
            </a:r>
            <a:r>
              <a:rPr lang="en-US" dirty="0" smtClean="0">
                <a:solidFill>
                  <a:srgbClr val="FFFF00"/>
                </a:solidFill>
              </a:rPr>
              <a:t>:</a:t>
            </a:r>
          </a:p>
          <a:p>
            <a:pPr lvl="1" algn="just"/>
            <a:r>
              <a:rPr lang="en-US" dirty="0" smtClean="0">
                <a:solidFill>
                  <a:srgbClr val="FFFF00"/>
                </a:solidFill>
              </a:rPr>
              <a:t>Mass production involves high-volume manufacturing of standardized products.</a:t>
            </a:r>
          </a:p>
          <a:p>
            <a:pPr lvl="1" algn="just"/>
            <a:r>
              <a:rPr lang="en-US" dirty="0" smtClean="0">
                <a:solidFill>
                  <a:srgbClr val="FFFF00"/>
                </a:solidFill>
              </a:rPr>
              <a:t>PPC emphasizes continuous production flow, minimizing downtime, and maximizing throughput.</a:t>
            </a:r>
          </a:p>
          <a:p>
            <a:pPr lvl="1" algn="just"/>
            <a:r>
              <a:rPr lang="en-US" dirty="0" smtClean="0">
                <a:solidFill>
                  <a:srgbClr val="FFFF00"/>
                </a:solidFill>
              </a:rPr>
              <a:t>Lean manufacturing principles, such as value stream mapping and 5S, are commonly employed to eliminate waste and improve efficiency.</a:t>
            </a:r>
          </a:p>
          <a:p>
            <a:pPr lvl="1" algn="just"/>
            <a:r>
              <a:rPr lang="en-US" dirty="0" smtClean="0">
                <a:solidFill>
                  <a:srgbClr val="FFFF00"/>
                </a:solidFill>
              </a:rPr>
              <a:t>Advanced scheduling algorithms and ERP (Enterprise Resource Planning) systems are utilized for detailed production planning and resource allocation.</a:t>
            </a:r>
          </a:p>
          <a:p>
            <a:pPr algn="just"/>
            <a:r>
              <a:rPr lang="en-US" b="1" dirty="0" smtClean="0">
                <a:solidFill>
                  <a:srgbClr val="FFFF00"/>
                </a:solidFill>
              </a:rPr>
              <a:t>Continuous Production</a:t>
            </a:r>
            <a:r>
              <a:rPr lang="en-US" dirty="0" smtClean="0">
                <a:solidFill>
                  <a:srgbClr val="FFFF00"/>
                </a:solidFill>
              </a:rPr>
              <a:t>:</a:t>
            </a:r>
          </a:p>
          <a:p>
            <a:pPr lvl="1" algn="just"/>
            <a:r>
              <a:rPr lang="en-US" dirty="0" smtClean="0">
                <a:solidFill>
                  <a:srgbClr val="FFFF00"/>
                </a:solidFill>
              </a:rPr>
              <a:t>Continuous production systems operate without interruption, producing a constant flow of products.</a:t>
            </a:r>
          </a:p>
          <a:p>
            <a:pPr lvl="1" algn="just"/>
            <a:r>
              <a:rPr lang="en-US" dirty="0" smtClean="0">
                <a:solidFill>
                  <a:srgbClr val="FFFF00"/>
                </a:solidFill>
              </a:rPr>
              <a:t>PPC focuses on maintaining optimal operating conditions, minimizing equipment downtime, and ensuring consistent product quality.</a:t>
            </a:r>
          </a:p>
          <a:p>
            <a:pPr lvl="1" algn="just"/>
            <a:r>
              <a:rPr lang="en-US" dirty="0" smtClean="0">
                <a:solidFill>
                  <a:srgbClr val="FFFF00"/>
                </a:solidFill>
              </a:rPr>
              <a:t>Process control techniques, such as Statistical Process Control (SPC), are used to monitor and regulate production processes in real-time.</a:t>
            </a:r>
          </a:p>
          <a:p>
            <a:pPr lvl="1" algn="just"/>
            <a:r>
              <a:rPr lang="en-US" dirty="0" smtClean="0">
                <a:solidFill>
                  <a:srgbClr val="FFFF00"/>
                </a:solidFill>
              </a:rPr>
              <a:t>Preventive maintenance schedules are implemented to reduce the risk of equipment failure and production disruptions.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594" y="450760"/>
            <a:ext cx="10515600" cy="3206840"/>
          </a:xfrm>
        </p:spPr>
        <p:txBody>
          <a:bodyPr/>
          <a:lstStyle/>
          <a:p>
            <a:pPr algn="just"/>
            <a:r>
              <a:rPr lang="en-US" b="1" dirty="0" smtClean="0">
                <a:solidFill>
                  <a:srgbClr val="FFFF00"/>
                </a:solidFill>
              </a:rPr>
              <a:t>Cellular Manufacturing</a:t>
            </a:r>
            <a:r>
              <a:rPr lang="en-US" dirty="0" smtClean="0">
                <a:solidFill>
                  <a:srgbClr val="FFFF00"/>
                </a:solidFill>
              </a:rPr>
              <a:t>:</a:t>
            </a:r>
          </a:p>
          <a:p>
            <a:pPr lvl="1" algn="just"/>
            <a:r>
              <a:rPr lang="en-US" dirty="0" smtClean="0">
                <a:solidFill>
                  <a:srgbClr val="FFFF00"/>
                </a:solidFill>
              </a:rPr>
              <a:t>Cellular manufacturing organizes production into self-contained work cells, each responsible for manufacturing a specific group of products.</a:t>
            </a:r>
          </a:p>
          <a:p>
            <a:pPr lvl="1" algn="just"/>
            <a:r>
              <a:rPr lang="en-US" dirty="0" smtClean="0">
                <a:solidFill>
                  <a:srgbClr val="FFFF00"/>
                </a:solidFill>
              </a:rPr>
              <a:t>PPC involves balancing workloads across cells, optimizing cell layouts for efficient material flow, and coordinating production schedules between cells.</a:t>
            </a:r>
          </a:p>
          <a:p>
            <a:pPr lvl="1" algn="just"/>
            <a:r>
              <a:rPr lang="en-US" dirty="0" smtClean="0">
                <a:solidFill>
                  <a:srgbClr val="FFFF00"/>
                </a:solidFill>
              </a:rPr>
              <a:t>Cross-training of workers and multi-skilled teams may be implemented to enhance flexibility and responsiveness to changing production demands.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31" y="223457"/>
            <a:ext cx="10515600" cy="845489"/>
          </a:xfrm>
          <a:solidFill>
            <a:schemeClr val="tx1"/>
          </a:solidFill>
        </p:spPr>
        <p:txBody>
          <a:bodyPr>
            <a:normAutofit/>
          </a:bodyPr>
          <a:lstStyle/>
          <a:p>
            <a:r>
              <a:rPr lang="en-US" sz="3600" dirty="0" smtClean="0">
                <a:solidFill>
                  <a:srgbClr val="FFFF00"/>
                </a:solidFill>
              </a:rPr>
              <a:t>2 </a:t>
            </a:r>
            <a:r>
              <a:rPr lang="en-US" sz="3600" dirty="0" smtClean="0">
                <a:solidFill>
                  <a:srgbClr val="FFFF00"/>
                </a:solidFill>
              </a:rPr>
              <a:t>Materials Requirements Planning (MRP I) AND MRP II</a:t>
            </a:r>
            <a:endParaRPr lang="en-US" sz="3600" dirty="0">
              <a:solidFill>
                <a:srgbClr val="FFFF00"/>
              </a:solidFill>
            </a:endParaRPr>
          </a:p>
        </p:txBody>
      </p:sp>
      <p:pic>
        <p:nvPicPr>
          <p:cNvPr id="1026" name="Picture 2"/>
          <p:cNvPicPr>
            <a:picLocks noGrp="1" noChangeAspect="1" noChangeArrowheads="1"/>
          </p:cNvPicPr>
          <p:nvPr>
            <p:ph idx="1"/>
          </p:nvPr>
        </p:nvPicPr>
        <p:blipFill>
          <a:blip r:embed="rId2">
            <a:duotone>
              <a:prstClr val="black"/>
              <a:schemeClr val="accent2">
                <a:tint val="45000"/>
                <a:satMod val="400000"/>
              </a:schemeClr>
            </a:duotone>
            <a:lum bright="-30000" contrast="-30000"/>
          </a:blip>
          <a:srcRect/>
          <a:stretch>
            <a:fillRect/>
          </a:stretch>
        </p:blipFill>
        <p:spPr bwMode="auto">
          <a:xfrm>
            <a:off x="2170761" y="1331006"/>
            <a:ext cx="6682980" cy="5147067"/>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89396"/>
            <a:ext cx="10515600" cy="6091707"/>
          </a:xfrm>
        </p:spPr>
        <p:txBody>
          <a:bodyPr>
            <a:normAutofit fontScale="92500" lnSpcReduction="20000"/>
          </a:bodyPr>
          <a:lstStyle/>
          <a:p>
            <a:pPr algn="just"/>
            <a:r>
              <a:rPr lang="en-US" dirty="0" smtClean="0">
                <a:solidFill>
                  <a:srgbClr val="FFFF00"/>
                </a:solidFill>
              </a:rPr>
              <a:t>Materials Requirements Planning (MRP) is a set of techniques used to plan and control the inventory levels and production schedules of dependent demand items, such as components and materials required for manufacturing finished products. MRP I and MRP II are two generations of MRP systems, each offering different functionalities and levels of integration with other aspects of business operations.</a:t>
            </a:r>
          </a:p>
          <a:p>
            <a:pPr algn="just"/>
            <a:r>
              <a:rPr lang="en-US" b="1" dirty="0" smtClean="0">
                <a:solidFill>
                  <a:srgbClr val="FFFF00"/>
                </a:solidFill>
              </a:rPr>
              <a:t>MRP I (Materials Requirements Planning I)</a:t>
            </a:r>
            <a:r>
              <a:rPr lang="en-US" dirty="0" smtClean="0">
                <a:solidFill>
                  <a:srgbClr val="FFFF00"/>
                </a:solidFill>
              </a:rPr>
              <a:t>:</a:t>
            </a:r>
          </a:p>
          <a:p>
            <a:pPr lvl="1" algn="just"/>
            <a:r>
              <a:rPr lang="en-US" dirty="0" smtClean="0">
                <a:solidFill>
                  <a:srgbClr val="FFFF00"/>
                </a:solidFill>
              </a:rPr>
              <a:t>MRP I primarily focuses on the planning and scheduling of material requirements based on the production schedule generated by the master production schedule (MPS).</a:t>
            </a:r>
          </a:p>
          <a:p>
            <a:pPr lvl="1" algn="just"/>
            <a:r>
              <a:rPr lang="en-US" dirty="0" smtClean="0">
                <a:solidFill>
                  <a:srgbClr val="FFFF00"/>
                </a:solidFill>
              </a:rPr>
              <a:t>Key components of MRP I include:</a:t>
            </a:r>
          </a:p>
          <a:p>
            <a:pPr lvl="2" algn="just"/>
            <a:r>
              <a:rPr lang="en-US" dirty="0" smtClean="0">
                <a:solidFill>
                  <a:srgbClr val="FFFF00"/>
                </a:solidFill>
              </a:rPr>
              <a:t>Bill of Materials (BOM): A hierarchical listing of all components and materials required to produce a finished product.</a:t>
            </a:r>
          </a:p>
          <a:p>
            <a:pPr lvl="2" algn="just"/>
            <a:r>
              <a:rPr lang="en-US" dirty="0" smtClean="0">
                <a:solidFill>
                  <a:srgbClr val="FFFF00"/>
                </a:solidFill>
              </a:rPr>
              <a:t>Inventory Records: Information on current inventory levels, lead times, and reorder points for each item.</a:t>
            </a:r>
          </a:p>
          <a:p>
            <a:pPr lvl="2" algn="just"/>
            <a:r>
              <a:rPr lang="en-US" dirty="0" smtClean="0">
                <a:solidFill>
                  <a:srgbClr val="FFFF00"/>
                </a:solidFill>
              </a:rPr>
              <a:t>Master Production Schedule (MPS): A timetable specifying the quantities of finished products to be produced over a specific time horizon.</a:t>
            </a:r>
          </a:p>
          <a:p>
            <a:pPr lvl="1" algn="just"/>
            <a:r>
              <a:rPr lang="en-US" dirty="0" smtClean="0">
                <a:solidFill>
                  <a:srgbClr val="FFFF00"/>
                </a:solidFill>
              </a:rPr>
              <a:t>MRP I calculates the quantities and timing of orders for raw materials and components needed to support the production schedule, taking into account lead times, lot sizes, and safety stock levels.</a:t>
            </a:r>
          </a:p>
          <a:p>
            <a:pPr lvl="1" algn="just"/>
            <a:r>
              <a:rPr lang="en-US" dirty="0" smtClean="0">
                <a:solidFill>
                  <a:srgbClr val="FFFF00"/>
                </a:solidFill>
              </a:rPr>
              <a:t>MRP I helps optimize inventory levels, reduce </a:t>
            </a:r>
            <a:r>
              <a:rPr lang="en-US" dirty="0" err="1" smtClean="0">
                <a:solidFill>
                  <a:srgbClr val="FFFF00"/>
                </a:solidFill>
              </a:rPr>
              <a:t>stockouts</a:t>
            </a:r>
            <a:r>
              <a:rPr lang="en-US" dirty="0" smtClean="0">
                <a:solidFill>
                  <a:srgbClr val="FFFF00"/>
                </a:solidFill>
              </a:rPr>
              <a:t>, and ensure timely availability of materials for production.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47730"/>
            <a:ext cx="10515600" cy="6510270"/>
          </a:xfrm>
        </p:spPr>
        <p:txBody>
          <a:bodyPr>
            <a:normAutofit/>
          </a:bodyPr>
          <a:lstStyle/>
          <a:p>
            <a:r>
              <a:rPr lang="en-US" b="1" dirty="0" smtClean="0">
                <a:solidFill>
                  <a:srgbClr val="FFFF00"/>
                </a:solidFill>
              </a:rPr>
              <a:t>MRP II (Manufacturing Resource Planning II)</a:t>
            </a:r>
            <a:r>
              <a:rPr lang="en-US" dirty="0" smtClean="0">
                <a:solidFill>
                  <a:srgbClr val="FFFF00"/>
                </a:solidFill>
              </a:rPr>
              <a:t>:</a:t>
            </a:r>
          </a:p>
          <a:p>
            <a:pPr lvl="1"/>
            <a:r>
              <a:rPr lang="en-US" dirty="0" smtClean="0">
                <a:solidFill>
                  <a:srgbClr val="FFFF00"/>
                </a:solidFill>
              </a:rPr>
              <a:t>MRP II expands upon the capabilities of MRP I by integrating additional aspects of manufacturing operations, such as capacity planning, shop floor control, and financial management.</a:t>
            </a:r>
          </a:p>
          <a:p>
            <a:pPr lvl="1"/>
            <a:r>
              <a:rPr lang="en-US" dirty="0" smtClean="0">
                <a:solidFill>
                  <a:srgbClr val="FFFF00"/>
                </a:solidFill>
              </a:rPr>
              <a:t>Key components of MRP II include:</a:t>
            </a:r>
          </a:p>
          <a:p>
            <a:pPr lvl="2"/>
            <a:r>
              <a:rPr lang="en-US" dirty="0" smtClean="0">
                <a:solidFill>
                  <a:srgbClr val="FFFF00"/>
                </a:solidFill>
              </a:rPr>
              <a:t>Capacity Planning: Assessing the availability of resources (e.g., machines, labor) to ensure that production schedules can be met.</a:t>
            </a:r>
          </a:p>
          <a:p>
            <a:pPr lvl="2"/>
            <a:r>
              <a:rPr lang="en-US" dirty="0" smtClean="0">
                <a:solidFill>
                  <a:srgbClr val="FFFF00"/>
                </a:solidFill>
              </a:rPr>
              <a:t>Shop Floor Control: Monitoring and controlling activities on the shop floor to ensure that production progresses according to plan.</a:t>
            </a:r>
          </a:p>
          <a:p>
            <a:pPr lvl="2"/>
            <a:r>
              <a:rPr lang="en-US" dirty="0" smtClean="0">
                <a:solidFill>
                  <a:srgbClr val="FFFF00"/>
                </a:solidFill>
              </a:rPr>
              <a:t>Material Requirements Planning: Similar to MRP I, but integrated with other modules for more comprehensive planning and control.</a:t>
            </a:r>
          </a:p>
          <a:p>
            <a:pPr lvl="2"/>
            <a:r>
              <a:rPr lang="en-US" dirty="0" smtClean="0">
                <a:solidFill>
                  <a:srgbClr val="FFFF00"/>
                </a:solidFill>
              </a:rPr>
              <a:t>Financial Management: Integrating cost data into the planning process to evaluate the financial implications of production decisions.</a:t>
            </a:r>
          </a:p>
          <a:p>
            <a:pPr lvl="1"/>
            <a:r>
              <a:rPr lang="en-US" dirty="0" smtClean="0">
                <a:solidFill>
                  <a:srgbClr val="FFFF00"/>
                </a:solidFill>
              </a:rPr>
              <a:t>MRP II provides a more holistic view of manufacturing operations, allowing for better coordination between production planning, resource allocation, and financial management.</a:t>
            </a:r>
          </a:p>
          <a:p>
            <a:pPr lvl="1"/>
            <a:r>
              <a:rPr lang="en-US" dirty="0" smtClean="0">
                <a:solidFill>
                  <a:srgbClr val="FFFF00"/>
                </a:solidFill>
              </a:rPr>
              <a:t>By considering capacity constraints and financial implications, MRP II enables more informed decision-making and improved overall performance of the manufacturing enterprise.</a:t>
            </a:r>
          </a:p>
          <a:p>
            <a:endParaRPr lang="en-US" dirty="0">
              <a:solidFill>
                <a:srgbClr val="FFFF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11369"/>
            <a:ext cx="10515600" cy="5365594"/>
          </a:xfrm>
        </p:spPr>
        <p:txBody>
          <a:bodyPr/>
          <a:lstStyle/>
          <a:p>
            <a:pPr algn="just"/>
            <a:r>
              <a:rPr lang="en-US" dirty="0" smtClean="0">
                <a:solidFill>
                  <a:srgbClr val="FFFF00"/>
                </a:solidFill>
              </a:rPr>
              <a:t>In summary, while MRP I focuses primarily on materials planning and inventory control, MRP II extends the scope to encompass broader aspects of manufacturing operations, including capacity planning, shop floor control, and financial management. MRP II offers greater integration and functionality, enabling organizations to achieve higher levels of efficiency and effectiveness in their manufacturing processes.</a:t>
            </a: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dirty="0" smtClean="0">
                <a:solidFill>
                  <a:srgbClr val="FFFF00"/>
                </a:solidFill>
              </a:rPr>
              <a:t>3 </a:t>
            </a:r>
            <a:r>
              <a:rPr lang="en-US" dirty="0" smtClean="0">
                <a:solidFill>
                  <a:srgbClr val="FFFF00"/>
                </a:solidFill>
              </a:rPr>
              <a:t>Enterprise Resource Planning (ERP) and Global Practices	</a:t>
            </a:r>
          </a:p>
        </p:txBody>
      </p:sp>
      <p:sp>
        <p:nvSpPr>
          <p:cNvPr id="3" name="Content Placeholder 2"/>
          <p:cNvSpPr>
            <a:spLocks noGrp="1"/>
          </p:cNvSpPr>
          <p:nvPr>
            <p:ph idx="1"/>
          </p:nvPr>
        </p:nvSpPr>
        <p:spPr>
          <a:xfrm>
            <a:off x="838200" y="1825624"/>
            <a:ext cx="10515600" cy="5032375"/>
          </a:xfrm>
        </p:spPr>
        <p:txBody>
          <a:bodyPr>
            <a:normAutofit fontScale="92500" lnSpcReduction="10000"/>
          </a:bodyPr>
          <a:lstStyle/>
          <a:p>
            <a:pPr algn="just"/>
            <a:r>
              <a:rPr lang="en-US" dirty="0" smtClean="0">
                <a:solidFill>
                  <a:srgbClr val="FFFF00"/>
                </a:solidFill>
              </a:rPr>
              <a:t>Enterprise Resource Planning (ERP) systems are comprehensive software solutions designed to integrate and streamline core business processes across an entire organization. These systems provide a centralized database and a unified platform for managing various functions, including finance, human resources, supply chain management, manufacturing, sales, and customer relationship management. Global practices in ERP implementation involve deploying ERP systems across multinational organizations to support their operations worldwide. Here are some key aspects of ERP and global practices:</a:t>
            </a:r>
          </a:p>
          <a:p>
            <a:pPr algn="just"/>
            <a:r>
              <a:rPr lang="en-US" b="1" dirty="0" smtClean="0">
                <a:solidFill>
                  <a:srgbClr val="FFFF00"/>
                </a:solidFill>
              </a:rPr>
              <a:t>Standardization and Localization</a:t>
            </a:r>
            <a:r>
              <a:rPr lang="en-US" dirty="0" smtClean="0">
                <a:solidFill>
                  <a:srgbClr val="FFFF00"/>
                </a:solidFill>
              </a:rPr>
              <a:t>:</a:t>
            </a:r>
          </a:p>
          <a:p>
            <a:pPr lvl="1" algn="just"/>
            <a:r>
              <a:rPr lang="en-US" dirty="0" smtClean="0">
                <a:solidFill>
                  <a:srgbClr val="FFFF00"/>
                </a:solidFill>
              </a:rPr>
              <a:t>ERP systems enable standardization of business processes across different locations, ensuring consistency and efficiency in operations.</a:t>
            </a:r>
          </a:p>
          <a:p>
            <a:pPr lvl="1" algn="just"/>
            <a:r>
              <a:rPr lang="en-US" dirty="0" smtClean="0">
                <a:solidFill>
                  <a:srgbClr val="FFFF00"/>
                </a:solidFill>
              </a:rPr>
              <a:t>At the same time, global ERP implementations often require localization to accommodate regional or country-specific requirements, such as taxation laws, regulatory compliance, language, and currency.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9093"/>
            <a:ext cx="10515600" cy="5867870"/>
          </a:xfrm>
        </p:spPr>
        <p:txBody>
          <a:bodyPr>
            <a:normAutofit/>
          </a:bodyPr>
          <a:lstStyle/>
          <a:p>
            <a:pPr algn="just"/>
            <a:r>
              <a:rPr lang="en-US" b="1" dirty="0" smtClean="0">
                <a:solidFill>
                  <a:srgbClr val="FFFF00"/>
                </a:solidFill>
              </a:rPr>
              <a:t>Multi-site and Multi-currency Support</a:t>
            </a:r>
            <a:r>
              <a:rPr lang="en-US" dirty="0" smtClean="0">
                <a:solidFill>
                  <a:srgbClr val="FFFF00"/>
                </a:solidFill>
              </a:rPr>
              <a:t>:</a:t>
            </a:r>
          </a:p>
          <a:p>
            <a:pPr lvl="1" algn="just"/>
            <a:r>
              <a:rPr lang="en-US" dirty="0" smtClean="0">
                <a:solidFill>
                  <a:srgbClr val="FFFF00"/>
                </a:solidFill>
              </a:rPr>
              <a:t>Global ERP systems should support multi-site operations, allowing organizations to manage multiple facilities or offices located in different regions or countries.</a:t>
            </a:r>
          </a:p>
          <a:p>
            <a:pPr lvl="1" algn="just"/>
            <a:r>
              <a:rPr lang="en-US" dirty="0" smtClean="0">
                <a:solidFill>
                  <a:srgbClr val="FFFF00"/>
                </a:solidFill>
              </a:rPr>
              <a:t>They also need to handle transactions in multiple currencies, enabling seamless financial operations across international borders.</a:t>
            </a:r>
          </a:p>
          <a:p>
            <a:pPr algn="just"/>
            <a:r>
              <a:rPr lang="en-US" b="1" dirty="0" smtClean="0">
                <a:solidFill>
                  <a:srgbClr val="FFFF00"/>
                </a:solidFill>
              </a:rPr>
              <a:t>Integration with Global Supply Chains</a:t>
            </a:r>
            <a:r>
              <a:rPr lang="en-US" dirty="0" smtClean="0">
                <a:solidFill>
                  <a:srgbClr val="FFFF00"/>
                </a:solidFill>
              </a:rPr>
              <a:t>:</a:t>
            </a:r>
          </a:p>
          <a:p>
            <a:pPr lvl="1" algn="just"/>
            <a:r>
              <a:rPr lang="en-US" dirty="0" smtClean="0">
                <a:solidFill>
                  <a:srgbClr val="FFFF00"/>
                </a:solidFill>
              </a:rPr>
              <a:t>ERP systems play a crucial role in managing global supply chains by providing visibility into inventory levels, demand forecasting, supplier relationships, and logistics.</a:t>
            </a:r>
          </a:p>
          <a:p>
            <a:pPr lvl="1" algn="just"/>
            <a:r>
              <a:rPr lang="en-US" dirty="0" smtClean="0">
                <a:solidFill>
                  <a:srgbClr val="FFFF00"/>
                </a:solidFill>
              </a:rPr>
              <a:t>Integration with suppliers, distributors, and other partners ensures smooth coordination and collaboration across the entire supply chain network.</a:t>
            </a:r>
          </a:p>
          <a:p>
            <a:pPr algn="just"/>
            <a:endParaRPr lang="en-US" dirty="0">
              <a:solidFill>
                <a:srgbClr val="FFFF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3334"/>
            <a:ext cx="10515600" cy="6574665"/>
          </a:xfrm>
        </p:spPr>
        <p:txBody>
          <a:bodyPr>
            <a:normAutofit fontScale="85000" lnSpcReduction="20000"/>
          </a:bodyPr>
          <a:lstStyle/>
          <a:p>
            <a:r>
              <a:rPr lang="en-US" b="1" dirty="0" smtClean="0">
                <a:solidFill>
                  <a:srgbClr val="FFFF00"/>
                </a:solidFill>
              </a:rPr>
              <a:t>Compliance and Risk Management</a:t>
            </a:r>
            <a:r>
              <a:rPr lang="en-US" dirty="0" smtClean="0">
                <a:solidFill>
                  <a:srgbClr val="FFFF00"/>
                </a:solidFill>
              </a:rPr>
              <a:t>:</a:t>
            </a:r>
          </a:p>
          <a:p>
            <a:pPr lvl="1"/>
            <a:r>
              <a:rPr lang="en-US" dirty="0" smtClean="0">
                <a:solidFill>
                  <a:srgbClr val="FFFF00"/>
                </a:solidFill>
              </a:rPr>
              <a:t>Global ERP implementations must adhere to various regulatory requirements and industry standards in different regions.</a:t>
            </a:r>
          </a:p>
          <a:p>
            <a:pPr lvl="1"/>
            <a:r>
              <a:rPr lang="en-US" dirty="0" smtClean="0">
                <a:solidFill>
                  <a:srgbClr val="FFFF00"/>
                </a:solidFill>
              </a:rPr>
              <a:t>ERP systems facilitate compliance management by centralizing data, automating reporting processes, and implementing internal controls to mitigate risks associated with international operations.</a:t>
            </a:r>
          </a:p>
          <a:p>
            <a:r>
              <a:rPr lang="en-US" b="1" dirty="0" smtClean="0">
                <a:solidFill>
                  <a:srgbClr val="FFFF00"/>
                </a:solidFill>
              </a:rPr>
              <a:t>Language and Cultural Considerations</a:t>
            </a:r>
            <a:r>
              <a:rPr lang="en-US" dirty="0" smtClean="0">
                <a:solidFill>
                  <a:srgbClr val="FFFF00"/>
                </a:solidFill>
              </a:rPr>
              <a:t>:</a:t>
            </a:r>
          </a:p>
          <a:p>
            <a:pPr lvl="1"/>
            <a:r>
              <a:rPr lang="en-US" dirty="0" smtClean="0">
                <a:solidFill>
                  <a:srgbClr val="FFFF00"/>
                </a:solidFill>
              </a:rPr>
              <a:t>ERP systems should support multiple languages and accommodate cultural differences to ensure effective communication and user adoption across diverse regions.</a:t>
            </a:r>
          </a:p>
          <a:p>
            <a:pPr lvl="1"/>
            <a:r>
              <a:rPr lang="en-US" dirty="0" smtClean="0">
                <a:solidFill>
                  <a:srgbClr val="FFFF00"/>
                </a:solidFill>
              </a:rPr>
              <a:t>Training and change management programs may need to be tailored to address cultural sensitivities and preferences.</a:t>
            </a:r>
          </a:p>
          <a:p>
            <a:r>
              <a:rPr lang="en-US" b="1" dirty="0" smtClean="0">
                <a:solidFill>
                  <a:srgbClr val="FFFF00"/>
                </a:solidFill>
              </a:rPr>
              <a:t>Remote Access and Mobility</a:t>
            </a:r>
            <a:r>
              <a:rPr lang="en-US" dirty="0" smtClean="0">
                <a:solidFill>
                  <a:srgbClr val="FFFF00"/>
                </a:solidFill>
              </a:rPr>
              <a:t>:</a:t>
            </a:r>
          </a:p>
          <a:p>
            <a:pPr lvl="1"/>
            <a:r>
              <a:rPr lang="en-US" dirty="0" smtClean="0">
                <a:solidFill>
                  <a:srgbClr val="FFFF00"/>
                </a:solidFill>
              </a:rPr>
              <a:t>With the increasing trend of remote work and distributed teams, global ERP systems should offer remote access capabilities and mobile applications to enable employees to access critical business information from anywhere, at any time.</a:t>
            </a:r>
          </a:p>
          <a:p>
            <a:r>
              <a:rPr lang="en-US" b="1" dirty="0" smtClean="0">
                <a:solidFill>
                  <a:srgbClr val="FFFF00"/>
                </a:solidFill>
              </a:rPr>
              <a:t>Data Security and Privacy</a:t>
            </a:r>
            <a:r>
              <a:rPr lang="en-US" dirty="0" smtClean="0">
                <a:solidFill>
                  <a:srgbClr val="FFFF00"/>
                </a:solidFill>
              </a:rPr>
              <a:t>:</a:t>
            </a:r>
          </a:p>
          <a:p>
            <a:pPr lvl="1"/>
            <a:r>
              <a:rPr lang="en-US" dirty="0" smtClean="0">
                <a:solidFill>
                  <a:srgbClr val="FFFF00"/>
                </a:solidFill>
              </a:rPr>
              <a:t>Global ERP implementations require robust data security measures to protect sensitive information, especially when data is transmitted across international boundaries.</a:t>
            </a:r>
          </a:p>
          <a:p>
            <a:pPr lvl="1"/>
            <a:r>
              <a:rPr lang="en-US" dirty="0" smtClean="0">
                <a:solidFill>
                  <a:srgbClr val="FFFF00"/>
                </a:solidFill>
              </a:rPr>
              <a:t>Compliance with data privacy regulations, such as GDPR (General Data Protection Regulation) in Europe, is essential to safeguard customer and employee data.</a:t>
            </a:r>
          </a:p>
          <a:p>
            <a:r>
              <a:rPr lang="en-US" b="1" dirty="0" smtClean="0">
                <a:solidFill>
                  <a:srgbClr val="FFFF00"/>
                </a:solidFill>
              </a:rPr>
              <a:t>Scalability and Flexibility</a:t>
            </a:r>
            <a:r>
              <a:rPr lang="en-US" dirty="0" smtClean="0">
                <a:solidFill>
                  <a:srgbClr val="FFFF00"/>
                </a:solidFill>
              </a:rPr>
              <a:t>:</a:t>
            </a:r>
          </a:p>
          <a:p>
            <a:pPr lvl="1"/>
            <a:r>
              <a:rPr lang="en-US" dirty="0" smtClean="0">
                <a:solidFill>
                  <a:srgbClr val="FFFF00"/>
                </a:solidFill>
              </a:rPr>
              <a:t>ERP systems should be scalable and flexible enough to accommodate the growth and evolving needs of multinational organizations, including mergers, acquisitions, and changes in market dynamics.</a:t>
            </a:r>
          </a:p>
          <a:p>
            <a:endParaRPr lang="en-US" dirty="0" smtClean="0">
              <a:solidFill>
                <a:srgbClr val="FFFF00"/>
              </a:solidFill>
            </a:endParaRPr>
          </a:p>
          <a:p>
            <a:endParaRPr lang="en-US" dirty="0">
              <a:solidFill>
                <a:srgbClr val="FFFF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9731"/>
          </a:xfrm>
          <a:solidFill>
            <a:schemeClr val="tx1"/>
          </a:solidFill>
        </p:spPr>
        <p:txBody>
          <a:bodyPr>
            <a:noAutofit/>
          </a:bodyPr>
          <a:lstStyle/>
          <a:p>
            <a:r>
              <a:rPr lang="en-US" sz="3600" dirty="0" smtClean="0">
                <a:solidFill>
                  <a:srgbClr val="FFFF00"/>
                </a:solidFill>
              </a:rPr>
              <a:t>4 </a:t>
            </a:r>
            <a:r>
              <a:rPr lang="en-US" sz="3600" dirty="0" smtClean="0">
                <a:solidFill>
                  <a:srgbClr val="FFFF00"/>
                </a:solidFill>
              </a:rPr>
              <a:t>Aggregate Planning: Meaning, Strategies and Cost</a:t>
            </a:r>
            <a:endParaRPr lang="en-US" sz="3600" dirty="0">
              <a:solidFill>
                <a:srgbClr val="FFFF00"/>
              </a:solidFill>
            </a:endParaRPr>
          </a:p>
        </p:txBody>
      </p:sp>
      <p:sp>
        <p:nvSpPr>
          <p:cNvPr id="3" name="Content Placeholder 2"/>
          <p:cNvSpPr>
            <a:spLocks noGrp="1"/>
          </p:cNvSpPr>
          <p:nvPr>
            <p:ph idx="1"/>
          </p:nvPr>
        </p:nvSpPr>
        <p:spPr>
          <a:xfrm>
            <a:off x="838200" y="1365161"/>
            <a:ext cx="10515600" cy="4811802"/>
          </a:xfrm>
        </p:spPr>
        <p:txBody>
          <a:bodyPr>
            <a:normAutofit fontScale="92500"/>
          </a:bodyPr>
          <a:lstStyle/>
          <a:p>
            <a:pPr algn="just"/>
            <a:r>
              <a:rPr lang="en-US" dirty="0" smtClean="0">
                <a:solidFill>
                  <a:srgbClr val="FFFF00"/>
                </a:solidFill>
              </a:rPr>
              <a:t>Aggregate planning is a strategic process used by businesses to determine the optimal production levels and resource allocation over a specific time horizon (usually 3 to 18 months). It involves balancing demand and capacity to meet customer requirements while minimizing costs and maximizing profitability. Here's an overview of aggregate planning, including its meaning, strategies, and cost considerations:</a:t>
            </a:r>
          </a:p>
          <a:p>
            <a:pPr algn="just"/>
            <a:r>
              <a:rPr lang="en-US" b="1" dirty="0" smtClean="0">
                <a:solidFill>
                  <a:srgbClr val="FFFF00"/>
                </a:solidFill>
              </a:rPr>
              <a:t>Meaning of Aggregate Planning:</a:t>
            </a:r>
          </a:p>
          <a:p>
            <a:pPr algn="just"/>
            <a:r>
              <a:rPr lang="en-US" dirty="0" smtClean="0">
                <a:solidFill>
                  <a:srgbClr val="FFFF00"/>
                </a:solidFill>
              </a:rPr>
              <a:t>Aggregate planning involves making decisions about production, inventory, staffing levels, and other resources to achieve a balance between supply and demand. The goal is to develop a feasible production plan that meets customer demand at the lowest possible cost while maintaining satisfactory levels of inventory and workforce utilization.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6062"/>
            <a:ext cx="10515600" cy="5970901"/>
          </a:xfrm>
        </p:spPr>
        <p:txBody>
          <a:bodyPr>
            <a:normAutofit fontScale="92500" lnSpcReduction="10000"/>
          </a:bodyPr>
          <a:lstStyle/>
          <a:p>
            <a:pPr algn="just"/>
            <a:r>
              <a:rPr lang="en-US" b="1" dirty="0" smtClean="0">
                <a:solidFill>
                  <a:srgbClr val="FFFF00"/>
                </a:solidFill>
              </a:rPr>
              <a:t>Strategies for Aggregate Planning:</a:t>
            </a:r>
          </a:p>
          <a:p>
            <a:pPr algn="just"/>
            <a:r>
              <a:rPr lang="en-US" b="1" dirty="0" smtClean="0">
                <a:solidFill>
                  <a:srgbClr val="FFFF00"/>
                </a:solidFill>
              </a:rPr>
              <a:t>Chase Strategy</a:t>
            </a:r>
            <a:r>
              <a:rPr lang="en-US" dirty="0" smtClean="0">
                <a:solidFill>
                  <a:srgbClr val="FFFF00"/>
                </a:solidFill>
              </a:rPr>
              <a:t>:</a:t>
            </a:r>
          </a:p>
          <a:p>
            <a:pPr lvl="1" algn="just"/>
            <a:r>
              <a:rPr lang="en-US" dirty="0" smtClean="0">
                <a:solidFill>
                  <a:srgbClr val="FFFF00"/>
                </a:solidFill>
              </a:rPr>
              <a:t>In the chase strategy, production is adjusted to match the fluctuating demand levels.</a:t>
            </a:r>
          </a:p>
          <a:p>
            <a:pPr lvl="1" algn="just"/>
            <a:r>
              <a:rPr lang="en-US" dirty="0" smtClean="0">
                <a:solidFill>
                  <a:srgbClr val="FFFF00"/>
                </a:solidFill>
              </a:rPr>
              <a:t>Companies hire or lay off workers and adjust production levels accordingly.</a:t>
            </a:r>
          </a:p>
          <a:p>
            <a:pPr lvl="1" algn="just"/>
            <a:r>
              <a:rPr lang="en-US" dirty="0" smtClean="0">
                <a:solidFill>
                  <a:srgbClr val="FFFF00"/>
                </a:solidFill>
              </a:rPr>
              <a:t>This strategy is suitable for industries with flexible workforce arrangements or those that can quickly adjust production capacity.</a:t>
            </a:r>
          </a:p>
          <a:p>
            <a:pPr algn="just"/>
            <a:r>
              <a:rPr lang="en-US" b="1" dirty="0" smtClean="0">
                <a:solidFill>
                  <a:srgbClr val="FFFF00"/>
                </a:solidFill>
              </a:rPr>
              <a:t>Level Strategy</a:t>
            </a:r>
            <a:r>
              <a:rPr lang="en-US" dirty="0" smtClean="0">
                <a:solidFill>
                  <a:srgbClr val="FFFF00"/>
                </a:solidFill>
              </a:rPr>
              <a:t>:</a:t>
            </a:r>
          </a:p>
          <a:p>
            <a:pPr lvl="1" algn="just"/>
            <a:r>
              <a:rPr lang="en-US" dirty="0" smtClean="0">
                <a:solidFill>
                  <a:srgbClr val="FFFF00"/>
                </a:solidFill>
              </a:rPr>
              <a:t>The level strategy maintains a steady production rate regardless of fluctuations in demand.</a:t>
            </a:r>
          </a:p>
          <a:p>
            <a:pPr lvl="1" algn="just"/>
            <a:r>
              <a:rPr lang="en-US" dirty="0" smtClean="0">
                <a:solidFill>
                  <a:srgbClr val="FFFF00"/>
                </a:solidFill>
              </a:rPr>
              <a:t>Companies use inventory buffers and backorders to absorb variations in demand.</a:t>
            </a:r>
          </a:p>
          <a:p>
            <a:pPr lvl="1" algn="just"/>
            <a:r>
              <a:rPr lang="en-US" dirty="0" smtClean="0">
                <a:solidFill>
                  <a:srgbClr val="FFFF00"/>
                </a:solidFill>
              </a:rPr>
              <a:t>This strategy is suitable for industries with high setup costs, long lead times, or limited workforce flexibility.</a:t>
            </a:r>
          </a:p>
          <a:p>
            <a:pPr algn="just"/>
            <a:r>
              <a:rPr lang="en-US" b="1" dirty="0" smtClean="0">
                <a:solidFill>
                  <a:srgbClr val="FFFF00"/>
                </a:solidFill>
              </a:rPr>
              <a:t>Hybrid Strategy</a:t>
            </a:r>
            <a:r>
              <a:rPr lang="en-US" dirty="0" smtClean="0">
                <a:solidFill>
                  <a:srgbClr val="FFFF00"/>
                </a:solidFill>
              </a:rPr>
              <a:t>:</a:t>
            </a:r>
          </a:p>
          <a:p>
            <a:pPr lvl="1" algn="just"/>
            <a:r>
              <a:rPr lang="en-US" dirty="0" smtClean="0">
                <a:solidFill>
                  <a:srgbClr val="FFFF00"/>
                </a:solidFill>
              </a:rPr>
              <a:t>The hybrid strategy combines elements of both the chase and level strategies.</a:t>
            </a:r>
          </a:p>
          <a:p>
            <a:pPr lvl="1" algn="just"/>
            <a:r>
              <a:rPr lang="en-US" dirty="0" smtClean="0">
                <a:solidFill>
                  <a:srgbClr val="FFFF00"/>
                </a:solidFill>
              </a:rPr>
              <a:t>Companies use a combination of workforce adjustments, inventory management, and subcontracting to balance production and demand.</a:t>
            </a:r>
          </a:p>
          <a:p>
            <a:pPr lvl="1" algn="just"/>
            <a:r>
              <a:rPr lang="en-US" dirty="0" smtClean="0">
                <a:solidFill>
                  <a:srgbClr val="FFFF00"/>
                </a:solidFill>
              </a:rPr>
              <a:t>This strategy offers flexibility while minimizing costs and inventory levels.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25002"/>
            <a:ext cx="10515600" cy="6432997"/>
          </a:xfrm>
        </p:spPr>
        <p:txBody>
          <a:bodyPr>
            <a:normAutofit fontScale="70000" lnSpcReduction="20000"/>
          </a:bodyPr>
          <a:lstStyle/>
          <a:p>
            <a:r>
              <a:rPr lang="en-US" b="1" dirty="0" smtClean="0">
                <a:solidFill>
                  <a:srgbClr val="FFFF00"/>
                </a:solidFill>
              </a:rPr>
              <a:t>Cost Considerations in Aggregate Planning:</a:t>
            </a:r>
          </a:p>
          <a:p>
            <a:r>
              <a:rPr lang="en-US" b="1" dirty="0" smtClean="0">
                <a:solidFill>
                  <a:srgbClr val="FFFF00"/>
                </a:solidFill>
              </a:rPr>
              <a:t>Production Costs</a:t>
            </a:r>
            <a:r>
              <a:rPr lang="en-US" dirty="0" smtClean="0">
                <a:solidFill>
                  <a:srgbClr val="FFFF00"/>
                </a:solidFill>
              </a:rPr>
              <a:t>:</a:t>
            </a:r>
          </a:p>
          <a:p>
            <a:pPr lvl="1"/>
            <a:r>
              <a:rPr lang="en-US" dirty="0" smtClean="0">
                <a:solidFill>
                  <a:srgbClr val="FFFF00"/>
                </a:solidFill>
              </a:rPr>
              <a:t>Production costs include direct labor, materials, overhead expenses, and setup costs associated with changing production levels.</a:t>
            </a:r>
          </a:p>
          <a:p>
            <a:pPr lvl="1"/>
            <a:r>
              <a:rPr lang="en-US" dirty="0" smtClean="0">
                <a:solidFill>
                  <a:srgbClr val="FFFF00"/>
                </a:solidFill>
              </a:rPr>
              <a:t>Aggregate planning aims to minimize total production costs by optimizing resource utilization and minimizing wastage.</a:t>
            </a:r>
          </a:p>
          <a:p>
            <a:r>
              <a:rPr lang="en-US" b="1" dirty="0" smtClean="0">
                <a:solidFill>
                  <a:srgbClr val="FFFF00"/>
                </a:solidFill>
              </a:rPr>
              <a:t>Inventory Costs</a:t>
            </a:r>
            <a:r>
              <a:rPr lang="en-US" dirty="0" smtClean="0">
                <a:solidFill>
                  <a:srgbClr val="FFFF00"/>
                </a:solidFill>
              </a:rPr>
              <a:t>:</a:t>
            </a:r>
          </a:p>
          <a:p>
            <a:pPr lvl="1"/>
            <a:r>
              <a:rPr lang="en-US" dirty="0" smtClean="0">
                <a:solidFill>
                  <a:srgbClr val="FFFF00"/>
                </a:solidFill>
              </a:rPr>
              <a:t>Inventory costs include holding costs (storage, handling, insurance) and ordering costs (setup, transportation).</a:t>
            </a:r>
          </a:p>
          <a:p>
            <a:pPr lvl="1"/>
            <a:r>
              <a:rPr lang="en-US" dirty="0" smtClean="0">
                <a:solidFill>
                  <a:srgbClr val="FFFF00"/>
                </a:solidFill>
              </a:rPr>
              <a:t>Aggregate planning seeks to strike a balance between holding enough inventory to meet demand fluctuations and minimizing holding costs associated with excess inventory.</a:t>
            </a:r>
          </a:p>
          <a:p>
            <a:r>
              <a:rPr lang="en-US" b="1" dirty="0" smtClean="0">
                <a:solidFill>
                  <a:srgbClr val="FFFF00"/>
                </a:solidFill>
              </a:rPr>
              <a:t>Labor Costs</a:t>
            </a:r>
            <a:r>
              <a:rPr lang="en-US" dirty="0" smtClean="0">
                <a:solidFill>
                  <a:srgbClr val="FFFF00"/>
                </a:solidFill>
              </a:rPr>
              <a:t>:</a:t>
            </a:r>
          </a:p>
          <a:p>
            <a:pPr lvl="1"/>
            <a:r>
              <a:rPr lang="en-US" dirty="0" smtClean="0">
                <a:solidFill>
                  <a:srgbClr val="FFFF00"/>
                </a:solidFill>
              </a:rPr>
              <a:t>Labor costs involve hiring, training, overtime, and layoff expenses.</a:t>
            </a:r>
          </a:p>
          <a:p>
            <a:pPr lvl="1"/>
            <a:r>
              <a:rPr lang="en-US" dirty="0" smtClean="0">
                <a:solidFill>
                  <a:srgbClr val="FFFF00"/>
                </a:solidFill>
              </a:rPr>
              <a:t>Effective aggregate planning aims to optimize workforce utilization to minimize labor costs while meeting production requirements.</a:t>
            </a:r>
          </a:p>
          <a:p>
            <a:r>
              <a:rPr lang="en-US" b="1" dirty="0" smtClean="0">
                <a:solidFill>
                  <a:srgbClr val="FFFF00"/>
                </a:solidFill>
              </a:rPr>
              <a:t>Subcontracting and Outsourcing Costs</a:t>
            </a:r>
            <a:r>
              <a:rPr lang="en-US" dirty="0" smtClean="0">
                <a:solidFill>
                  <a:srgbClr val="FFFF00"/>
                </a:solidFill>
              </a:rPr>
              <a:t>:</a:t>
            </a:r>
          </a:p>
          <a:p>
            <a:pPr lvl="1"/>
            <a:r>
              <a:rPr lang="en-US" dirty="0" smtClean="0">
                <a:solidFill>
                  <a:srgbClr val="FFFF00"/>
                </a:solidFill>
              </a:rPr>
              <a:t>Subcontracting or outsourcing costs may be incurred when demand exceeds production capacity or specific skills are required.</a:t>
            </a:r>
          </a:p>
          <a:p>
            <a:pPr lvl="1"/>
            <a:r>
              <a:rPr lang="en-US" dirty="0" smtClean="0">
                <a:solidFill>
                  <a:srgbClr val="FFFF00"/>
                </a:solidFill>
              </a:rPr>
              <a:t>Aggregate planning evaluates the cost-effectiveness of subcontracting versus in-house production to meet demand fluctuations.</a:t>
            </a:r>
          </a:p>
          <a:p>
            <a:r>
              <a:rPr lang="en-US" b="1" dirty="0" smtClean="0">
                <a:solidFill>
                  <a:srgbClr val="FFFF00"/>
                </a:solidFill>
              </a:rPr>
              <a:t>Backorder and </a:t>
            </a:r>
            <a:r>
              <a:rPr lang="en-US" b="1" dirty="0" err="1" smtClean="0">
                <a:solidFill>
                  <a:srgbClr val="FFFF00"/>
                </a:solidFill>
              </a:rPr>
              <a:t>Stockout</a:t>
            </a:r>
            <a:r>
              <a:rPr lang="en-US" b="1" dirty="0" smtClean="0">
                <a:solidFill>
                  <a:srgbClr val="FFFF00"/>
                </a:solidFill>
              </a:rPr>
              <a:t> Costs</a:t>
            </a:r>
            <a:r>
              <a:rPr lang="en-US" dirty="0" smtClean="0">
                <a:solidFill>
                  <a:srgbClr val="FFFF00"/>
                </a:solidFill>
              </a:rPr>
              <a:t>:</a:t>
            </a:r>
          </a:p>
          <a:p>
            <a:pPr lvl="1"/>
            <a:r>
              <a:rPr lang="en-US" dirty="0" smtClean="0">
                <a:solidFill>
                  <a:srgbClr val="FFFF00"/>
                </a:solidFill>
              </a:rPr>
              <a:t>Backorder costs include the expenses associated with unfulfilled customer orders, such as lost sales, penalties, and customer dissatisfaction.</a:t>
            </a:r>
          </a:p>
          <a:p>
            <a:pPr lvl="1"/>
            <a:r>
              <a:rPr lang="en-US" dirty="0" err="1" smtClean="0">
                <a:solidFill>
                  <a:srgbClr val="FFFF00"/>
                </a:solidFill>
              </a:rPr>
              <a:t>Stockout</a:t>
            </a:r>
            <a:r>
              <a:rPr lang="en-US" dirty="0" smtClean="0">
                <a:solidFill>
                  <a:srgbClr val="FFFF00"/>
                </a:solidFill>
              </a:rPr>
              <a:t> costs arise from lost sales opportunities and damage to the company's reputation due to inadequate inventory levels.</a:t>
            </a:r>
          </a:p>
          <a:p>
            <a:pPr lvl="1"/>
            <a:r>
              <a:rPr lang="en-US" dirty="0" smtClean="0">
                <a:solidFill>
                  <a:srgbClr val="FFFF00"/>
                </a:solidFill>
              </a:rPr>
              <a:t>Aggregate planning aims to minimize backorder and </a:t>
            </a:r>
            <a:r>
              <a:rPr lang="en-US" dirty="0" err="1" smtClean="0">
                <a:solidFill>
                  <a:srgbClr val="FFFF00"/>
                </a:solidFill>
              </a:rPr>
              <a:t>stockout</a:t>
            </a:r>
            <a:r>
              <a:rPr lang="en-US" dirty="0" smtClean="0">
                <a:solidFill>
                  <a:srgbClr val="FFFF00"/>
                </a:solidFill>
              </a:rPr>
              <a:t> costs by ensuring adequate inventory levels or implementing alternative fulfillment strategies.</a:t>
            </a:r>
          </a:p>
          <a:p>
            <a:endParaRPr lang="en-US" dirty="0" smtClean="0">
              <a:solidFill>
                <a:srgbClr val="FFFF00"/>
              </a:solidFill>
            </a:endParaRPr>
          </a:p>
          <a:p>
            <a:endParaRPr lang="en-US" dirty="0" smtClean="0">
              <a:solidFill>
                <a:srgbClr val="FFFF00"/>
              </a:solidFill>
            </a:endParaRPr>
          </a:p>
          <a:p>
            <a:endParaRPr lang="en-US" dirty="0">
              <a:solidFill>
                <a:srgbClr val="FFFF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4126"/>
          </a:xfrm>
          <a:solidFill>
            <a:schemeClr val="tx1"/>
          </a:solidFill>
        </p:spPr>
        <p:txBody>
          <a:bodyPr/>
          <a:lstStyle/>
          <a:p>
            <a:r>
              <a:rPr lang="en-US" dirty="0" smtClean="0">
                <a:solidFill>
                  <a:srgbClr val="FFFF00"/>
                </a:solidFill>
              </a:rPr>
              <a:t>5 </a:t>
            </a:r>
            <a:r>
              <a:rPr lang="en-US" dirty="0" smtClean="0">
                <a:solidFill>
                  <a:srgbClr val="FFFF00"/>
                </a:solidFill>
              </a:rPr>
              <a:t>5S Techniques of Eliminating Wastes	</a:t>
            </a:r>
            <a:endParaRPr lang="en-US" dirty="0">
              <a:solidFill>
                <a:srgbClr val="FFFF00"/>
              </a:solidFill>
            </a:endParaRPr>
          </a:p>
        </p:txBody>
      </p:sp>
      <p:sp>
        <p:nvSpPr>
          <p:cNvPr id="3" name="Content Placeholder 2"/>
          <p:cNvSpPr>
            <a:spLocks noGrp="1"/>
          </p:cNvSpPr>
          <p:nvPr>
            <p:ph idx="1"/>
          </p:nvPr>
        </p:nvSpPr>
        <p:spPr>
          <a:xfrm>
            <a:off x="838200" y="1365162"/>
            <a:ext cx="10515600" cy="5492838"/>
          </a:xfrm>
        </p:spPr>
        <p:txBody>
          <a:bodyPr>
            <a:normAutofit fontScale="77500" lnSpcReduction="20000"/>
          </a:bodyPr>
          <a:lstStyle/>
          <a:p>
            <a:pPr algn="just"/>
            <a:r>
              <a:rPr lang="en-US" dirty="0" smtClean="0">
                <a:solidFill>
                  <a:srgbClr val="FFFF00"/>
                </a:solidFill>
              </a:rPr>
              <a:t>The 5S methodology is a systematic approach to workplace organization aimed at eliminating waste, improving efficiency, and creating a safer, more productive work environment. The 5S stands for Sort, Set in Order, Shine, Standardize, and Sustain. Each of these principles focuses on different aspects of waste reduction and organization. Here's how each of the 5S techniques helps eliminate wastes:</a:t>
            </a:r>
          </a:p>
          <a:p>
            <a:pPr algn="just"/>
            <a:r>
              <a:rPr lang="en-US" b="1" dirty="0" smtClean="0">
                <a:solidFill>
                  <a:srgbClr val="FFFF00"/>
                </a:solidFill>
              </a:rPr>
              <a:t>Sort (Seiri)</a:t>
            </a:r>
            <a:r>
              <a:rPr lang="en-US" dirty="0" smtClean="0">
                <a:solidFill>
                  <a:srgbClr val="FFFF00"/>
                </a:solidFill>
              </a:rPr>
              <a:t>:</a:t>
            </a:r>
          </a:p>
          <a:p>
            <a:pPr lvl="1" algn="just"/>
            <a:r>
              <a:rPr lang="en-US" dirty="0" smtClean="0">
                <a:solidFill>
                  <a:srgbClr val="FFFF00"/>
                </a:solidFill>
              </a:rPr>
              <a:t>The first step involves sorting through all items in the workspace and identifying what is necessary (needed for current operations) and what is unnecessary (not needed or rarely used).</a:t>
            </a:r>
          </a:p>
          <a:p>
            <a:pPr lvl="1" algn="just"/>
            <a:r>
              <a:rPr lang="en-US" dirty="0" smtClean="0">
                <a:solidFill>
                  <a:srgbClr val="FFFF00"/>
                </a:solidFill>
              </a:rPr>
              <a:t>By eliminating unnecessary items, the workspace becomes less cluttered, making it easier to find essential tools, materials, and equipment.</a:t>
            </a:r>
          </a:p>
          <a:p>
            <a:pPr lvl="1" algn="just"/>
            <a:r>
              <a:rPr lang="en-US" dirty="0" smtClean="0">
                <a:solidFill>
                  <a:srgbClr val="FFFF00"/>
                </a:solidFill>
              </a:rPr>
              <a:t>This reduces wasted time spent searching for items and minimizes the risk of errors or accidents caused by clutter and confusion.</a:t>
            </a:r>
          </a:p>
          <a:p>
            <a:pPr algn="just"/>
            <a:r>
              <a:rPr lang="en-US" b="1" dirty="0" smtClean="0">
                <a:solidFill>
                  <a:srgbClr val="FFFF00"/>
                </a:solidFill>
              </a:rPr>
              <a:t>Set in Order (Seiton)</a:t>
            </a:r>
            <a:r>
              <a:rPr lang="en-US" dirty="0" smtClean="0">
                <a:solidFill>
                  <a:srgbClr val="FFFF00"/>
                </a:solidFill>
              </a:rPr>
              <a:t>:</a:t>
            </a:r>
          </a:p>
          <a:p>
            <a:pPr lvl="1" algn="just"/>
            <a:r>
              <a:rPr lang="en-US" dirty="0" smtClean="0">
                <a:solidFill>
                  <a:srgbClr val="FFFF00"/>
                </a:solidFill>
              </a:rPr>
              <a:t>Once unnecessary items are removed, the next step is to organize the remaining items in a logical and efficient manner.</a:t>
            </a:r>
          </a:p>
          <a:p>
            <a:pPr lvl="1" algn="just"/>
            <a:r>
              <a:rPr lang="en-US" dirty="0" smtClean="0">
                <a:solidFill>
                  <a:srgbClr val="FFFF00"/>
                </a:solidFill>
              </a:rPr>
              <a:t>Tools, materials, and equipment are arranged in designated locations based on frequency of use and workflow requirements.</a:t>
            </a:r>
          </a:p>
          <a:p>
            <a:pPr lvl="1" algn="just"/>
            <a:r>
              <a:rPr lang="en-US" dirty="0" smtClean="0">
                <a:solidFill>
                  <a:srgbClr val="FFFF00"/>
                </a:solidFill>
              </a:rPr>
              <a:t>Visual management techniques such as labeling, color-coding, and shadow boards are used to clearly indicate where items belong and make it easy to identify when something is missing.</a:t>
            </a:r>
          </a:p>
          <a:p>
            <a:pPr lvl="1" algn="just"/>
            <a:r>
              <a:rPr lang="en-US" dirty="0" smtClean="0">
                <a:solidFill>
                  <a:srgbClr val="FFFF00"/>
                </a:solidFill>
              </a:rPr>
              <a:t>This promotes a more organized and efficient workspace, reducing the time wasted looking for items and minimizing the risk of misplaced or lost tools.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3183"/>
            <a:ext cx="10515600" cy="6465194"/>
          </a:xfrm>
        </p:spPr>
        <p:txBody>
          <a:bodyPr>
            <a:normAutofit fontScale="85000" lnSpcReduction="20000"/>
          </a:bodyPr>
          <a:lstStyle/>
          <a:p>
            <a:pPr algn="just"/>
            <a:r>
              <a:rPr lang="en-US" b="1" dirty="0" smtClean="0">
                <a:solidFill>
                  <a:srgbClr val="FFFF00"/>
                </a:solidFill>
              </a:rPr>
              <a:t>Shine (Seiso)</a:t>
            </a:r>
            <a:r>
              <a:rPr lang="en-US" dirty="0" smtClean="0">
                <a:solidFill>
                  <a:srgbClr val="FFFF00"/>
                </a:solidFill>
              </a:rPr>
              <a:t>:</a:t>
            </a:r>
          </a:p>
          <a:p>
            <a:pPr lvl="1" algn="just"/>
            <a:r>
              <a:rPr lang="en-US" dirty="0" smtClean="0">
                <a:solidFill>
                  <a:srgbClr val="FFFF00"/>
                </a:solidFill>
              </a:rPr>
              <a:t>The shine step involves cleaning and maintaining the workspace to ensure it remains clean, safe, and free from dirt, debris, and hazards.</a:t>
            </a:r>
          </a:p>
          <a:p>
            <a:pPr lvl="1" algn="just"/>
            <a:r>
              <a:rPr lang="en-US" dirty="0" smtClean="0">
                <a:solidFill>
                  <a:srgbClr val="FFFF00"/>
                </a:solidFill>
              </a:rPr>
              <a:t>Regular cleaning and inspection of equipment and work areas help identify and address potential issues before they become safety hazards or cause disruptions to operations.</a:t>
            </a:r>
          </a:p>
          <a:p>
            <a:pPr lvl="1" algn="just"/>
            <a:r>
              <a:rPr lang="en-US" dirty="0" smtClean="0">
                <a:solidFill>
                  <a:srgbClr val="FFFF00"/>
                </a:solidFill>
              </a:rPr>
              <a:t>A clean and well-maintained workspace not only improves employee morale and satisfaction but also reduces the risk of accidents, equipment breakdowns, and defects.</a:t>
            </a:r>
          </a:p>
          <a:p>
            <a:pPr algn="just"/>
            <a:r>
              <a:rPr lang="en-US" b="1" dirty="0" smtClean="0">
                <a:solidFill>
                  <a:srgbClr val="FFFF00"/>
                </a:solidFill>
              </a:rPr>
              <a:t>Standardize (Seiketsu)</a:t>
            </a:r>
            <a:r>
              <a:rPr lang="en-US" dirty="0" smtClean="0">
                <a:solidFill>
                  <a:srgbClr val="FFFF00"/>
                </a:solidFill>
              </a:rPr>
              <a:t>:</a:t>
            </a:r>
          </a:p>
          <a:p>
            <a:pPr lvl="1" algn="just"/>
            <a:r>
              <a:rPr lang="en-US" dirty="0" smtClean="0">
                <a:solidFill>
                  <a:srgbClr val="FFFF00"/>
                </a:solidFill>
              </a:rPr>
              <a:t>Standardization involves establishing and maintaining consistent practices and procedures for organizing, cleaning, and maintaining the workspace.</a:t>
            </a:r>
          </a:p>
          <a:p>
            <a:pPr lvl="1" algn="just"/>
            <a:r>
              <a:rPr lang="en-US" dirty="0" smtClean="0">
                <a:solidFill>
                  <a:srgbClr val="FFFF00"/>
                </a:solidFill>
              </a:rPr>
              <a:t>Standardized work instructions, checklists, and schedules help ensure that 5S practices are followed consistently by all employees.</a:t>
            </a:r>
          </a:p>
          <a:p>
            <a:pPr lvl="1" algn="just"/>
            <a:r>
              <a:rPr lang="en-US" dirty="0" smtClean="0">
                <a:solidFill>
                  <a:srgbClr val="FFFF00"/>
                </a:solidFill>
              </a:rPr>
              <a:t>Regular audits and performance reviews are conducted to monitor compliance with 5S standards and identify areas for improvement.</a:t>
            </a:r>
          </a:p>
          <a:p>
            <a:pPr lvl="1" algn="just"/>
            <a:r>
              <a:rPr lang="en-US" dirty="0" smtClean="0">
                <a:solidFill>
                  <a:srgbClr val="FFFF00"/>
                </a:solidFill>
              </a:rPr>
              <a:t>Standardization fosters a culture of continuous improvement and helps sustain the gains achieved through the initial implementation of the 5S methodology.</a:t>
            </a:r>
          </a:p>
          <a:p>
            <a:pPr algn="just"/>
            <a:r>
              <a:rPr lang="en-US" b="1" dirty="0" smtClean="0">
                <a:solidFill>
                  <a:srgbClr val="FFFF00"/>
                </a:solidFill>
              </a:rPr>
              <a:t>Sustain (Shitsuke)</a:t>
            </a:r>
            <a:r>
              <a:rPr lang="en-US" dirty="0" smtClean="0">
                <a:solidFill>
                  <a:srgbClr val="FFFF00"/>
                </a:solidFill>
              </a:rPr>
              <a:t>:</a:t>
            </a:r>
          </a:p>
          <a:p>
            <a:pPr lvl="1" algn="just"/>
            <a:r>
              <a:rPr lang="en-US" dirty="0" smtClean="0">
                <a:solidFill>
                  <a:srgbClr val="FFFF00"/>
                </a:solidFill>
              </a:rPr>
              <a:t>The sustain step involves creating mechanisms to sustain and reinforce the gains achieved through the 5S implementation process.</a:t>
            </a:r>
          </a:p>
          <a:p>
            <a:pPr lvl="1" algn="just"/>
            <a:r>
              <a:rPr lang="en-US" dirty="0" smtClean="0">
                <a:solidFill>
                  <a:srgbClr val="FFFF00"/>
                </a:solidFill>
              </a:rPr>
              <a:t>This includes ongoing training and education for employees, regular audits and reviews, and recognition and rewards for maintaining 5S standards.</a:t>
            </a:r>
          </a:p>
          <a:p>
            <a:pPr lvl="1" algn="just"/>
            <a:r>
              <a:rPr lang="en-US" dirty="0" smtClean="0">
                <a:solidFill>
                  <a:srgbClr val="FFFF00"/>
                </a:solidFill>
              </a:rPr>
              <a:t>Employee engagement and ownership are critical to sustaining the 5S culture over the long term, so efforts should be made to involve employees in the continuous improvement process and solicit their input and feedback.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1095"/>
          </a:xfrm>
          <a:solidFill>
            <a:schemeClr val="tx1"/>
          </a:solidFill>
        </p:spPr>
        <p:txBody>
          <a:bodyPr>
            <a:normAutofit/>
          </a:bodyPr>
          <a:lstStyle/>
          <a:p>
            <a:r>
              <a:rPr lang="en-US" sz="3200" b="1" dirty="0" smtClean="0">
                <a:solidFill>
                  <a:srgbClr val="FFFF00"/>
                </a:solidFill>
              </a:rPr>
              <a:t>6</a:t>
            </a:r>
            <a:r>
              <a:rPr lang="en-US" sz="3200" b="1" dirty="0" smtClean="0">
                <a:solidFill>
                  <a:srgbClr val="FFFF00"/>
                </a:solidFill>
              </a:rPr>
              <a:t> </a:t>
            </a:r>
            <a:r>
              <a:rPr lang="en-US" sz="3200" b="1" dirty="0" smtClean="0">
                <a:solidFill>
                  <a:srgbClr val="FFFF00"/>
                </a:solidFill>
              </a:rPr>
              <a:t>Objective </a:t>
            </a:r>
            <a:r>
              <a:rPr lang="en-US" sz="3600" b="1" dirty="0" smtClean="0">
                <a:solidFill>
                  <a:srgbClr val="FFFF00"/>
                </a:solidFill>
              </a:rPr>
              <a:t>of Production Planning &amp; Control, Functions </a:t>
            </a:r>
            <a:endParaRPr lang="en-US" b="1" dirty="0">
              <a:solidFill>
                <a:srgbClr val="FFFF00"/>
              </a:solidFill>
            </a:endParaRPr>
          </a:p>
        </p:txBody>
      </p:sp>
      <p:sp>
        <p:nvSpPr>
          <p:cNvPr id="3" name="Content Placeholder 2"/>
          <p:cNvSpPr>
            <a:spLocks noGrp="1"/>
          </p:cNvSpPr>
          <p:nvPr>
            <p:ph idx="1"/>
          </p:nvPr>
        </p:nvSpPr>
        <p:spPr>
          <a:xfrm>
            <a:off x="838200" y="1262130"/>
            <a:ext cx="10515600" cy="4914833"/>
          </a:xfrm>
        </p:spPr>
        <p:txBody>
          <a:bodyPr>
            <a:normAutofit fontScale="92500" lnSpcReduction="10000"/>
          </a:bodyPr>
          <a:lstStyle/>
          <a:p>
            <a:pPr algn="just"/>
            <a:r>
              <a:rPr lang="en-US" dirty="0" smtClean="0">
                <a:solidFill>
                  <a:srgbClr val="FFFF00"/>
                </a:solidFill>
              </a:rPr>
              <a:t>Production Planning and Control (PPC) is a crucial function within manufacturing and service industries. Its primary objective is to ensure that production operations run smoothly and efficiently while meeting the organization's overall goals and objectives. The key functions of PPC include:</a:t>
            </a:r>
          </a:p>
          <a:p>
            <a:pPr algn="just"/>
            <a:r>
              <a:rPr lang="en-US" b="1" dirty="0" smtClean="0">
                <a:solidFill>
                  <a:srgbClr val="FFFF00"/>
                </a:solidFill>
              </a:rPr>
              <a:t>Demand Forecasting</a:t>
            </a:r>
            <a:r>
              <a:rPr lang="en-US" dirty="0" smtClean="0">
                <a:solidFill>
                  <a:srgbClr val="FFFF00"/>
                </a:solidFill>
              </a:rPr>
              <a:t>: This involves predicting future demand for products or services based on historical data, market trends, and other relevant factors. Accurate demand forecasting helps in planning production schedules and inventory levels.</a:t>
            </a:r>
          </a:p>
          <a:p>
            <a:pPr algn="just"/>
            <a:r>
              <a:rPr lang="en-US" b="1" dirty="0" smtClean="0">
                <a:solidFill>
                  <a:srgbClr val="FFFF00"/>
                </a:solidFill>
              </a:rPr>
              <a:t>Production Planning</a:t>
            </a:r>
            <a:r>
              <a:rPr lang="en-US" dirty="0" smtClean="0">
                <a:solidFill>
                  <a:srgbClr val="FFFF00"/>
                </a:solidFill>
              </a:rPr>
              <a:t>: Once demand is forecasted, production planning involves determining what needs to be produced, when, and in what quantity. It includes creating production schedules, allocating resources, and establishing timelines for production activities.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69701"/>
            <a:ext cx="10515600" cy="5507262"/>
          </a:xfrm>
        </p:spPr>
        <p:txBody>
          <a:bodyPr>
            <a:normAutofit fontScale="92500" lnSpcReduction="10000"/>
          </a:bodyPr>
          <a:lstStyle/>
          <a:p>
            <a:r>
              <a:rPr lang="en-US" b="1" dirty="0" smtClean="0">
                <a:solidFill>
                  <a:srgbClr val="FFFF00"/>
                </a:solidFill>
              </a:rPr>
              <a:t>Resource Allocation</a:t>
            </a:r>
            <a:r>
              <a:rPr lang="en-US" dirty="0" smtClean="0">
                <a:solidFill>
                  <a:srgbClr val="FFFF00"/>
                </a:solidFill>
              </a:rPr>
              <a:t>: PPC is responsible for allocating various resources such as manpower, machinery, raw materials, and finances efficiently to ensure optimal utilization and minimize waste.</a:t>
            </a:r>
          </a:p>
          <a:p>
            <a:r>
              <a:rPr lang="en-US" b="1" dirty="0" smtClean="0">
                <a:solidFill>
                  <a:srgbClr val="FFFF00"/>
                </a:solidFill>
              </a:rPr>
              <a:t>Inventory Management</a:t>
            </a:r>
            <a:r>
              <a:rPr lang="en-US" dirty="0" smtClean="0">
                <a:solidFill>
                  <a:srgbClr val="FFFF00"/>
                </a:solidFill>
              </a:rPr>
              <a:t>: PPC oversees inventory levels to ensure that there is neither excess nor insufficient inventory. Maintaining optimal inventory levels helps in reducing carrying costs while ensuring that customer demand can be met on time.</a:t>
            </a:r>
          </a:p>
          <a:p>
            <a:r>
              <a:rPr lang="en-US" b="1" dirty="0" smtClean="0">
                <a:solidFill>
                  <a:srgbClr val="FFFF00"/>
                </a:solidFill>
              </a:rPr>
              <a:t>Scheduling</a:t>
            </a:r>
            <a:r>
              <a:rPr lang="en-US" dirty="0" smtClean="0">
                <a:solidFill>
                  <a:srgbClr val="FFFF00"/>
                </a:solidFill>
              </a:rPr>
              <a:t>: This involves creating detailed schedules for production activities, including machine operation, manpower deployment, and material procurement. Scheduling aims to minimize idle time, maximize productivity, and meet delivery deadlines.</a:t>
            </a:r>
          </a:p>
          <a:p>
            <a:r>
              <a:rPr lang="en-US" b="1" dirty="0" smtClean="0">
                <a:solidFill>
                  <a:srgbClr val="FFFF00"/>
                </a:solidFill>
              </a:rPr>
              <a:t>Quality Control</a:t>
            </a:r>
            <a:r>
              <a:rPr lang="en-US" dirty="0" smtClean="0">
                <a:solidFill>
                  <a:srgbClr val="FFFF00"/>
                </a:solidFill>
              </a:rPr>
              <a:t>: PPC plays a role in maintaining and improving product quality standards throughout the production process. This involves implementing quality control measures, conducting inspections, and addressing any deviations from quality standards promptly.</a:t>
            </a:r>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0761"/>
            <a:ext cx="10515600" cy="6143222"/>
          </a:xfrm>
        </p:spPr>
        <p:txBody>
          <a:bodyPr>
            <a:normAutofit fontScale="92500" lnSpcReduction="10000"/>
          </a:bodyPr>
          <a:lstStyle/>
          <a:p>
            <a:pPr algn="just"/>
            <a:r>
              <a:rPr lang="en-US" b="1" dirty="0" smtClean="0">
                <a:solidFill>
                  <a:srgbClr val="FFFF00"/>
                </a:solidFill>
              </a:rPr>
              <a:t>Coordination</a:t>
            </a:r>
            <a:r>
              <a:rPr lang="en-US" dirty="0" smtClean="0">
                <a:solidFill>
                  <a:srgbClr val="FFFF00"/>
                </a:solidFill>
              </a:rPr>
              <a:t>: PPC acts as a liaison between different departments within the organization, such as sales, marketing, finance, and production. Effective coordination ensures that all departments work towards common goals and objectives.</a:t>
            </a:r>
          </a:p>
          <a:p>
            <a:pPr algn="just"/>
            <a:r>
              <a:rPr lang="en-US" b="1" dirty="0" smtClean="0">
                <a:solidFill>
                  <a:srgbClr val="FFFF00"/>
                </a:solidFill>
              </a:rPr>
              <a:t>Monitoring and Control</a:t>
            </a:r>
            <a:r>
              <a:rPr lang="en-US" dirty="0" smtClean="0">
                <a:solidFill>
                  <a:srgbClr val="FFFF00"/>
                </a:solidFill>
              </a:rPr>
              <a:t>: PPC continuously monitors production processes, identifies bottlenecks or inefficiencies, and takes corrective actions to ensure that production goals are achieved within the specified time and budget constraints.</a:t>
            </a:r>
          </a:p>
          <a:p>
            <a:pPr algn="just"/>
            <a:r>
              <a:rPr lang="en-US" b="1" dirty="0" smtClean="0">
                <a:solidFill>
                  <a:srgbClr val="FFFF00"/>
                </a:solidFill>
              </a:rPr>
              <a:t>Continuous Improvement</a:t>
            </a:r>
            <a:r>
              <a:rPr lang="en-US" dirty="0" smtClean="0">
                <a:solidFill>
                  <a:srgbClr val="FFFF00"/>
                </a:solidFill>
              </a:rPr>
              <a:t>: PPC is responsible for implementing continuous improvement initiatives such as Lean Manufacturing, Six Sigma, or Total Quality Management to enhance productivity, reduce costs, and improve overall efficiency in production operations.</a:t>
            </a:r>
          </a:p>
          <a:p>
            <a:pPr algn="just"/>
            <a:r>
              <a:rPr lang="en-US" b="1" dirty="0" smtClean="0">
                <a:solidFill>
                  <a:srgbClr val="FFFF00"/>
                </a:solidFill>
              </a:rPr>
              <a:t>Risk Management</a:t>
            </a:r>
            <a:r>
              <a:rPr lang="en-US" dirty="0" smtClean="0">
                <a:solidFill>
                  <a:srgbClr val="FFFF00"/>
                </a:solidFill>
              </a:rPr>
              <a:t>: PPC identifies potential risks and uncertainties that may affect production operations, such as supply chain disruptions, equipment breakdowns, or changes in market demand. It develops contingency plans to mitigate these risks and ensure continuity of production.</a:t>
            </a: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dirty="0" smtClean="0">
                <a:solidFill>
                  <a:srgbClr val="FFFF00"/>
                </a:solidFill>
              </a:rPr>
              <a:t>7 </a:t>
            </a:r>
            <a:r>
              <a:rPr lang="en-US" dirty="0" smtClean="0">
                <a:solidFill>
                  <a:srgbClr val="FFFF00"/>
                </a:solidFill>
              </a:rPr>
              <a:t>Roles &amp; Responsibilities of PPC Manager</a:t>
            </a:r>
            <a:endParaRPr lang="en-US" dirty="0">
              <a:solidFill>
                <a:srgbClr val="FFFF00"/>
              </a:solidFill>
            </a:endParaRPr>
          </a:p>
        </p:txBody>
      </p:sp>
      <p:sp>
        <p:nvSpPr>
          <p:cNvPr id="3" name="Content Placeholder 2"/>
          <p:cNvSpPr>
            <a:spLocks noGrp="1"/>
          </p:cNvSpPr>
          <p:nvPr>
            <p:ph idx="1"/>
          </p:nvPr>
        </p:nvSpPr>
        <p:spPr>
          <a:xfrm>
            <a:off x="838200" y="1825624"/>
            <a:ext cx="10515600" cy="5032375"/>
          </a:xfrm>
        </p:spPr>
        <p:txBody>
          <a:bodyPr>
            <a:normAutofit/>
          </a:bodyPr>
          <a:lstStyle/>
          <a:p>
            <a:pPr algn="just"/>
            <a:r>
              <a:rPr lang="en-US" b="1" dirty="0" smtClean="0">
                <a:solidFill>
                  <a:srgbClr val="FFFF00"/>
                </a:solidFill>
              </a:rPr>
              <a:t>Production Planning</a:t>
            </a:r>
            <a:r>
              <a:rPr lang="en-US" dirty="0" smtClean="0">
                <a:solidFill>
                  <a:srgbClr val="FFFF00"/>
                </a:solidFill>
              </a:rPr>
              <a:t>: Develop and implement production plans to meet customer demand while optimizing resource utilization and minimizing costs.</a:t>
            </a:r>
          </a:p>
          <a:p>
            <a:pPr algn="just"/>
            <a:r>
              <a:rPr lang="en-US" b="1" dirty="0" smtClean="0">
                <a:solidFill>
                  <a:srgbClr val="FFFF00"/>
                </a:solidFill>
              </a:rPr>
              <a:t>Scheduling</a:t>
            </a:r>
            <a:r>
              <a:rPr lang="en-US" dirty="0" smtClean="0">
                <a:solidFill>
                  <a:srgbClr val="FFFF00"/>
                </a:solidFill>
              </a:rPr>
              <a:t>: Create detailed production schedules, considering factors such as machine capacity, manpower availability, and material availability, to ensure timely completion of orders.</a:t>
            </a:r>
          </a:p>
          <a:p>
            <a:pPr algn="just"/>
            <a:r>
              <a:rPr lang="en-US" b="1" dirty="0" smtClean="0">
                <a:solidFill>
                  <a:srgbClr val="FFFF00"/>
                </a:solidFill>
              </a:rPr>
              <a:t>Inventory Management</a:t>
            </a:r>
            <a:r>
              <a:rPr lang="en-US" dirty="0" smtClean="0">
                <a:solidFill>
                  <a:srgbClr val="FFFF00"/>
                </a:solidFill>
              </a:rPr>
              <a:t>: Monitor inventory levels of raw materials, work-in-progress, and finished goods to maintain optimal levels while minimizing holding costs and </a:t>
            </a:r>
            <a:r>
              <a:rPr lang="en-US" dirty="0" err="1" smtClean="0">
                <a:solidFill>
                  <a:srgbClr val="FFFF00"/>
                </a:solidFill>
              </a:rPr>
              <a:t>stockouts</a:t>
            </a:r>
            <a:r>
              <a:rPr lang="en-US" dirty="0" smtClean="0">
                <a:solidFill>
                  <a:srgbClr val="FFFF00"/>
                </a:solidFill>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2428"/>
            <a:ext cx="10515600" cy="6104586"/>
          </a:xfrm>
        </p:spPr>
        <p:txBody>
          <a:bodyPr>
            <a:normAutofit fontScale="92500" lnSpcReduction="20000"/>
          </a:bodyPr>
          <a:lstStyle/>
          <a:p>
            <a:pPr algn="just"/>
            <a:r>
              <a:rPr lang="en-US" b="1" dirty="0" smtClean="0">
                <a:solidFill>
                  <a:srgbClr val="FFFF00"/>
                </a:solidFill>
              </a:rPr>
              <a:t>Demand Forecasting</a:t>
            </a:r>
            <a:r>
              <a:rPr lang="en-US" dirty="0" smtClean="0">
                <a:solidFill>
                  <a:srgbClr val="FFFF00"/>
                </a:solidFill>
              </a:rPr>
              <a:t>: Collaborate with sales and marketing teams to forecast demand for products or services accurately, facilitating proactive production planning and resource allocation.</a:t>
            </a:r>
          </a:p>
          <a:p>
            <a:pPr algn="just"/>
            <a:r>
              <a:rPr lang="en-US" b="1" dirty="0" smtClean="0">
                <a:solidFill>
                  <a:srgbClr val="FFFF00"/>
                </a:solidFill>
              </a:rPr>
              <a:t>Resource Allocation</a:t>
            </a:r>
            <a:r>
              <a:rPr lang="en-US" dirty="0" smtClean="0">
                <a:solidFill>
                  <a:srgbClr val="FFFF00"/>
                </a:solidFill>
              </a:rPr>
              <a:t>: Allocate resources including manpower, machinery, and materials efficiently to meet production targets and customer delivery schedules.</a:t>
            </a:r>
          </a:p>
          <a:p>
            <a:pPr algn="just"/>
            <a:r>
              <a:rPr lang="en-US" b="1" dirty="0" smtClean="0">
                <a:solidFill>
                  <a:srgbClr val="FFFF00"/>
                </a:solidFill>
              </a:rPr>
              <a:t>Quality Control</a:t>
            </a:r>
            <a:r>
              <a:rPr lang="en-US" dirty="0" smtClean="0">
                <a:solidFill>
                  <a:srgbClr val="FFFF00"/>
                </a:solidFill>
              </a:rPr>
              <a:t>: Implement quality control measures and standards to ensure that products meet quality requirements and customer expectations.</a:t>
            </a:r>
          </a:p>
          <a:p>
            <a:pPr algn="just"/>
            <a:r>
              <a:rPr lang="en-US" b="1" dirty="0" smtClean="0">
                <a:solidFill>
                  <a:srgbClr val="FFFF00"/>
                </a:solidFill>
              </a:rPr>
              <a:t>Process Improvement</a:t>
            </a:r>
            <a:r>
              <a:rPr lang="en-US" dirty="0" smtClean="0">
                <a:solidFill>
                  <a:srgbClr val="FFFF00"/>
                </a:solidFill>
              </a:rPr>
              <a:t>: Identify opportunities for process improvement and efficiency enhancements within production operations, implementing tools and methodologies such as Lean Manufacturing or Six Sigma.</a:t>
            </a:r>
          </a:p>
          <a:p>
            <a:pPr algn="just"/>
            <a:r>
              <a:rPr lang="en-US" b="1" dirty="0" smtClean="0">
                <a:solidFill>
                  <a:srgbClr val="FFFF00"/>
                </a:solidFill>
              </a:rPr>
              <a:t>Performance Monitoring</a:t>
            </a:r>
            <a:r>
              <a:rPr lang="en-US" dirty="0" smtClean="0">
                <a:solidFill>
                  <a:srgbClr val="FFFF00"/>
                </a:solidFill>
              </a:rPr>
              <a:t>: Track key performance indicators (KPIs) related to production efficiency, quality, and cost, and implement corrective actions as needed to address any deviations from targets.</a:t>
            </a:r>
          </a:p>
          <a:p>
            <a:pPr algn="just"/>
            <a:r>
              <a:rPr lang="en-US" b="1" dirty="0" smtClean="0">
                <a:solidFill>
                  <a:srgbClr val="FFFF00"/>
                </a:solidFill>
              </a:rPr>
              <a:t>Communication and Coordination</a:t>
            </a:r>
            <a:r>
              <a:rPr lang="en-US" dirty="0" smtClean="0">
                <a:solidFill>
                  <a:srgbClr val="FFFF00"/>
                </a:solidFill>
              </a:rPr>
              <a:t>: Serve as a liaison between different departments such as sales, marketing, procurement, and operations to ensure alignment of production plans with overall business objectives.</a:t>
            </a: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6823" y="270456"/>
            <a:ext cx="10696977" cy="6587544"/>
          </a:xfrm>
        </p:spPr>
        <p:txBody>
          <a:bodyPr>
            <a:normAutofit fontScale="92500" lnSpcReduction="10000"/>
          </a:bodyPr>
          <a:lstStyle/>
          <a:p>
            <a:pPr algn="just"/>
            <a:r>
              <a:rPr lang="en-US" b="1" dirty="0" smtClean="0">
                <a:solidFill>
                  <a:srgbClr val="FFFF00"/>
                </a:solidFill>
              </a:rPr>
              <a:t>Training and Development</a:t>
            </a:r>
            <a:r>
              <a:rPr lang="en-US" dirty="0" smtClean="0">
                <a:solidFill>
                  <a:srgbClr val="FFFF00"/>
                </a:solidFill>
              </a:rPr>
              <a:t>: Provide training and development opportunities for production staff to enhance their skills and capabilities, fostering a culture of continuous improvement and learning.</a:t>
            </a:r>
          </a:p>
          <a:p>
            <a:pPr algn="just"/>
            <a:r>
              <a:rPr lang="en-US" b="1" dirty="0" smtClean="0">
                <a:solidFill>
                  <a:srgbClr val="FFFF00"/>
                </a:solidFill>
              </a:rPr>
              <a:t>Risk Management</a:t>
            </a:r>
            <a:r>
              <a:rPr lang="en-US" dirty="0" smtClean="0">
                <a:solidFill>
                  <a:srgbClr val="FFFF00"/>
                </a:solidFill>
              </a:rPr>
              <a:t>: Identify and assess risks that may impact production operations, develop contingency plans, and implement risk mitigation strategies to minimize disruptions.</a:t>
            </a:r>
          </a:p>
          <a:p>
            <a:pPr algn="just"/>
            <a:r>
              <a:rPr lang="en-US" b="1" dirty="0" smtClean="0">
                <a:solidFill>
                  <a:srgbClr val="FFFF00"/>
                </a:solidFill>
              </a:rPr>
              <a:t>Budgeting and Cost Control</a:t>
            </a:r>
            <a:r>
              <a:rPr lang="en-US" dirty="0" smtClean="0">
                <a:solidFill>
                  <a:srgbClr val="FFFF00"/>
                </a:solidFill>
              </a:rPr>
              <a:t>: Prepare and manage budgets for production activities, monitor costs, and identify opportunities for cost reduction while maintaining quality standards.</a:t>
            </a:r>
          </a:p>
          <a:p>
            <a:pPr algn="just"/>
            <a:r>
              <a:rPr lang="en-US" b="1" dirty="0" smtClean="0">
                <a:solidFill>
                  <a:srgbClr val="FFFF00"/>
                </a:solidFill>
              </a:rPr>
              <a:t>Compliance and Safety</a:t>
            </a:r>
            <a:r>
              <a:rPr lang="en-US" dirty="0" smtClean="0">
                <a:solidFill>
                  <a:srgbClr val="FFFF00"/>
                </a:solidFill>
              </a:rPr>
              <a:t>: Ensure compliance with regulatory requirements and safety standards in all production activities, promoting a safe and healthy work environment.</a:t>
            </a:r>
          </a:p>
          <a:p>
            <a:pPr algn="just"/>
            <a:r>
              <a:rPr lang="en-US" b="1" dirty="0" smtClean="0">
                <a:solidFill>
                  <a:srgbClr val="FFFF00"/>
                </a:solidFill>
              </a:rPr>
              <a:t>Supplier Relationship Management</a:t>
            </a:r>
            <a:r>
              <a:rPr lang="en-US" dirty="0" smtClean="0">
                <a:solidFill>
                  <a:srgbClr val="FFFF00"/>
                </a:solidFill>
              </a:rPr>
              <a:t>: Collaborate with procurement teams to manage relationships with suppliers, ensuring timely delivery of materials and components required for production.</a:t>
            </a:r>
          </a:p>
          <a:p>
            <a:pPr algn="just"/>
            <a:r>
              <a:rPr lang="en-US" b="1" dirty="0" smtClean="0">
                <a:solidFill>
                  <a:srgbClr val="FFFF00"/>
                </a:solidFill>
              </a:rPr>
              <a:t>Customer Satisfaction</a:t>
            </a:r>
            <a:r>
              <a:rPr lang="en-US" dirty="0" smtClean="0">
                <a:solidFill>
                  <a:srgbClr val="FFFF00"/>
                </a:solidFill>
              </a:rPr>
              <a:t>: Work closely with customer service teams to address any production-related issues or concerns raised by customers, ensuring high levels of customer satisfaction.</a:t>
            </a: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48520"/>
          </a:xfrm>
          <a:solidFill>
            <a:schemeClr val="tx1"/>
          </a:solidFill>
        </p:spPr>
        <p:txBody>
          <a:bodyPr/>
          <a:lstStyle/>
          <a:p>
            <a:r>
              <a:rPr lang="en-US" dirty="0" smtClean="0">
                <a:solidFill>
                  <a:srgbClr val="FFFF00"/>
                </a:solidFill>
              </a:rPr>
              <a:t>8 </a:t>
            </a:r>
            <a:r>
              <a:rPr lang="en-US" dirty="0" smtClean="0">
                <a:solidFill>
                  <a:srgbClr val="FFFF00"/>
                </a:solidFill>
              </a:rPr>
              <a:t>Capacity planning: Concept, Types	</a:t>
            </a:r>
          </a:p>
        </p:txBody>
      </p:sp>
      <p:sp>
        <p:nvSpPr>
          <p:cNvPr id="3" name="Content Placeholder 2"/>
          <p:cNvSpPr>
            <a:spLocks noGrp="1"/>
          </p:cNvSpPr>
          <p:nvPr>
            <p:ph idx="1"/>
          </p:nvPr>
        </p:nvSpPr>
        <p:spPr>
          <a:xfrm>
            <a:off x="838200" y="1493949"/>
            <a:ext cx="10515600" cy="4683014"/>
          </a:xfrm>
        </p:spPr>
        <p:txBody>
          <a:bodyPr>
            <a:normAutofit fontScale="92500" lnSpcReduction="20000"/>
          </a:bodyPr>
          <a:lstStyle/>
          <a:p>
            <a:r>
              <a:rPr lang="en-US" dirty="0" smtClean="0">
                <a:solidFill>
                  <a:srgbClr val="FFFF00"/>
                </a:solidFill>
              </a:rPr>
              <a:t>Capacity planning is a strategic process that involves determining the production capacity needed by an organization to meet its current and future demands effectively. It aims to ensure that the organization has the right level of resources, such as machinery, equipment, labor, and facilities, to meet customer demand while balancing costs and efficiency. Capacity planning involves forecasting demand, evaluating existing capacity, and making adjustments to match capacity with demand.</a:t>
            </a:r>
          </a:p>
          <a:p>
            <a:r>
              <a:rPr lang="en-US" dirty="0" smtClean="0">
                <a:solidFill>
                  <a:srgbClr val="FFFF00"/>
                </a:solidFill>
              </a:rPr>
              <a:t>Types of Capacity Planning:</a:t>
            </a:r>
          </a:p>
          <a:p>
            <a:r>
              <a:rPr lang="en-US" b="1" dirty="0" smtClean="0">
                <a:solidFill>
                  <a:srgbClr val="FFFF00"/>
                </a:solidFill>
              </a:rPr>
              <a:t>Strategic Capacity Planning</a:t>
            </a:r>
            <a:r>
              <a:rPr lang="en-US" dirty="0" smtClean="0">
                <a:solidFill>
                  <a:srgbClr val="FFFF00"/>
                </a:solidFill>
              </a:rPr>
              <a:t>:</a:t>
            </a:r>
          </a:p>
          <a:p>
            <a:pPr lvl="1"/>
            <a:r>
              <a:rPr lang="en-US" dirty="0" smtClean="0">
                <a:solidFill>
                  <a:srgbClr val="FFFF00"/>
                </a:solidFill>
              </a:rPr>
              <a:t>Long-term planning focused on major capital investments and changes in production processes.</a:t>
            </a:r>
          </a:p>
          <a:p>
            <a:pPr lvl="1"/>
            <a:r>
              <a:rPr lang="en-US" dirty="0" smtClean="0">
                <a:solidFill>
                  <a:srgbClr val="FFFF00"/>
                </a:solidFill>
              </a:rPr>
              <a:t>Involves decisions regarding the expansion or contraction of facilities, introduction of new technologies, or changes in production methods.</a:t>
            </a:r>
          </a:p>
          <a:p>
            <a:pPr lvl="1"/>
            <a:r>
              <a:rPr lang="en-US" dirty="0" smtClean="0">
                <a:solidFill>
                  <a:srgbClr val="FFFF00"/>
                </a:solidFill>
              </a:rPr>
              <a:t>Aimed at aligning capacity with long-term business goals and market trends.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25003"/>
            <a:ext cx="10515600" cy="5751960"/>
          </a:xfrm>
        </p:spPr>
        <p:txBody>
          <a:bodyPr>
            <a:normAutofit/>
          </a:bodyPr>
          <a:lstStyle/>
          <a:p>
            <a:r>
              <a:rPr lang="en-US" b="1" dirty="0" smtClean="0">
                <a:solidFill>
                  <a:srgbClr val="FFFF00"/>
                </a:solidFill>
              </a:rPr>
              <a:t>Tactical Capacity Planning</a:t>
            </a:r>
            <a:r>
              <a:rPr lang="en-US" dirty="0" smtClean="0">
                <a:solidFill>
                  <a:srgbClr val="FFFF00"/>
                </a:solidFill>
              </a:rPr>
              <a:t>:</a:t>
            </a:r>
          </a:p>
          <a:p>
            <a:pPr lvl="1"/>
            <a:r>
              <a:rPr lang="en-US" dirty="0" smtClean="0">
                <a:solidFill>
                  <a:srgbClr val="FFFF00"/>
                </a:solidFill>
              </a:rPr>
              <a:t>Medium-term planning typically covering a period of months to a few years.</a:t>
            </a:r>
          </a:p>
          <a:p>
            <a:pPr lvl="1"/>
            <a:r>
              <a:rPr lang="en-US" dirty="0" smtClean="0">
                <a:solidFill>
                  <a:srgbClr val="FFFF00"/>
                </a:solidFill>
              </a:rPr>
              <a:t>Focuses on adjustments to existing capacity to meet fluctuating demand.</a:t>
            </a:r>
          </a:p>
          <a:p>
            <a:pPr lvl="1"/>
            <a:r>
              <a:rPr lang="en-US" dirty="0" smtClean="0">
                <a:solidFill>
                  <a:srgbClr val="FFFF00"/>
                </a:solidFill>
              </a:rPr>
              <a:t>Involves decisions regarding hiring or layoffs, subcontracting, overtime, and temporary labor.</a:t>
            </a:r>
          </a:p>
          <a:p>
            <a:pPr lvl="1"/>
            <a:r>
              <a:rPr lang="en-US" dirty="0" smtClean="0">
                <a:solidFill>
                  <a:srgbClr val="FFFF00"/>
                </a:solidFill>
              </a:rPr>
              <a:t>Aims to optimize the utilization of existing resources and maintain a balance between capacity and demand.</a:t>
            </a:r>
          </a:p>
          <a:p>
            <a:r>
              <a:rPr lang="en-US" b="1" dirty="0" smtClean="0">
                <a:solidFill>
                  <a:srgbClr val="FFFF00"/>
                </a:solidFill>
              </a:rPr>
              <a:t>Operational Capacity Planning</a:t>
            </a:r>
            <a:r>
              <a:rPr lang="en-US" dirty="0" smtClean="0">
                <a:solidFill>
                  <a:srgbClr val="FFFF00"/>
                </a:solidFill>
              </a:rPr>
              <a:t>:</a:t>
            </a:r>
          </a:p>
          <a:p>
            <a:pPr lvl="1"/>
            <a:r>
              <a:rPr lang="en-US" dirty="0" smtClean="0">
                <a:solidFill>
                  <a:srgbClr val="FFFF00"/>
                </a:solidFill>
              </a:rPr>
              <a:t>Short-term planning covering days to weeks.</a:t>
            </a:r>
          </a:p>
          <a:p>
            <a:pPr lvl="1"/>
            <a:r>
              <a:rPr lang="en-US" dirty="0" smtClean="0">
                <a:solidFill>
                  <a:srgbClr val="FFFF00"/>
                </a:solidFill>
              </a:rPr>
              <a:t>Focuses on day-to-day scheduling and allocation of resources to meet immediate production requirements.</a:t>
            </a:r>
          </a:p>
          <a:p>
            <a:pPr lvl="1"/>
            <a:r>
              <a:rPr lang="en-US" dirty="0" smtClean="0">
                <a:solidFill>
                  <a:srgbClr val="FFFF00"/>
                </a:solidFill>
              </a:rPr>
              <a:t>Involves decisions regarding shift scheduling, machine utilization, and material handling.</a:t>
            </a:r>
          </a:p>
          <a:p>
            <a:pPr lvl="1"/>
            <a:r>
              <a:rPr lang="en-US" dirty="0" smtClean="0">
                <a:solidFill>
                  <a:srgbClr val="FFFF00"/>
                </a:solidFill>
              </a:rPr>
              <a:t>Aims to ensure smooth production flow and minimize disruptions.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0608"/>
            <a:ext cx="10515600" cy="5816355"/>
          </a:xfrm>
        </p:spPr>
        <p:txBody>
          <a:bodyPr>
            <a:normAutofit/>
          </a:bodyPr>
          <a:lstStyle/>
          <a:p>
            <a:r>
              <a:rPr lang="en-US" b="1" dirty="0" smtClean="0">
                <a:solidFill>
                  <a:srgbClr val="FFFF00"/>
                </a:solidFill>
              </a:rPr>
              <a:t>Lead Time Capacity Planning</a:t>
            </a:r>
            <a:r>
              <a:rPr lang="en-US" dirty="0" smtClean="0">
                <a:solidFill>
                  <a:srgbClr val="FFFF00"/>
                </a:solidFill>
              </a:rPr>
              <a:t>:</a:t>
            </a:r>
          </a:p>
          <a:p>
            <a:pPr lvl="1"/>
            <a:r>
              <a:rPr lang="en-US" dirty="0" smtClean="0">
                <a:solidFill>
                  <a:srgbClr val="FFFF00"/>
                </a:solidFill>
              </a:rPr>
              <a:t>Planning focused on the time required to increase or decrease capacity.</a:t>
            </a:r>
          </a:p>
          <a:p>
            <a:pPr lvl="1"/>
            <a:r>
              <a:rPr lang="en-US" dirty="0" smtClean="0">
                <a:solidFill>
                  <a:srgbClr val="FFFF00"/>
                </a:solidFill>
              </a:rPr>
              <a:t>Involves estimating the lead time for acquiring additional resources, such as machinery or labor, to meet changing demand.</a:t>
            </a:r>
          </a:p>
          <a:p>
            <a:pPr lvl="1"/>
            <a:r>
              <a:rPr lang="en-US" dirty="0" smtClean="0">
                <a:solidFill>
                  <a:srgbClr val="FFFF00"/>
                </a:solidFill>
              </a:rPr>
              <a:t>Helps in determining the responsiveness of the organization to fluctuations in demand and adjusting capacity accordingly.</a:t>
            </a:r>
          </a:p>
          <a:p>
            <a:r>
              <a:rPr lang="en-US" b="1" dirty="0" smtClean="0">
                <a:solidFill>
                  <a:srgbClr val="FFFF00"/>
                </a:solidFill>
              </a:rPr>
              <a:t>Resource Capacity Planning</a:t>
            </a:r>
            <a:r>
              <a:rPr lang="en-US" dirty="0" smtClean="0">
                <a:solidFill>
                  <a:srgbClr val="FFFF00"/>
                </a:solidFill>
              </a:rPr>
              <a:t>:</a:t>
            </a:r>
          </a:p>
          <a:p>
            <a:pPr lvl="1"/>
            <a:r>
              <a:rPr lang="en-US" dirty="0" smtClean="0">
                <a:solidFill>
                  <a:srgbClr val="FFFF00"/>
                </a:solidFill>
              </a:rPr>
              <a:t>Planning focused on specific resources, such as manpower, machinery, or raw materials.</a:t>
            </a:r>
          </a:p>
          <a:p>
            <a:pPr lvl="1"/>
            <a:r>
              <a:rPr lang="en-US" dirty="0" smtClean="0">
                <a:solidFill>
                  <a:srgbClr val="FFFF00"/>
                </a:solidFill>
              </a:rPr>
              <a:t>Involves assessing the availability and capability of each resource to determine overall capacity.</a:t>
            </a:r>
          </a:p>
          <a:p>
            <a:pPr lvl="1"/>
            <a:r>
              <a:rPr lang="en-US" dirty="0" smtClean="0">
                <a:solidFill>
                  <a:srgbClr val="FFFF00"/>
                </a:solidFill>
              </a:rPr>
              <a:t>Helps in identifying potential bottlenecks and constraints in production processes.</a:t>
            </a:r>
          </a:p>
          <a:p>
            <a:endParaRPr lang="en-US" dirty="0" smtClean="0">
              <a:solidFill>
                <a:srgbClr val="FFFF00"/>
              </a:solidFill>
            </a:endParaRPr>
          </a:p>
          <a:p>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48520"/>
          </a:xfrm>
          <a:solidFill>
            <a:schemeClr val="tx1"/>
          </a:solidFill>
        </p:spPr>
        <p:txBody>
          <a:bodyPr/>
          <a:lstStyle/>
          <a:p>
            <a:r>
              <a:rPr lang="en-US" dirty="0" smtClean="0">
                <a:solidFill>
                  <a:srgbClr val="FFFF00"/>
                </a:solidFill>
              </a:rPr>
              <a:t>9 </a:t>
            </a:r>
            <a:r>
              <a:rPr lang="en-US" dirty="0" smtClean="0">
                <a:solidFill>
                  <a:srgbClr val="FFFF00"/>
                </a:solidFill>
              </a:rPr>
              <a:t>Loading: </a:t>
            </a:r>
            <a:r>
              <a:rPr lang="en-US" dirty="0" smtClean="0">
                <a:solidFill>
                  <a:srgbClr val="FFFF00"/>
                </a:solidFill>
              </a:rPr>
              <a:t>Process and Strategies</a:t>
            </a:r>
            <a:r>
              <a:rPr lang="en-US" dirty="0" smtClean="0">
                <a:solidFill>
                  <a:srgbClr val="FFFF00"/>
                </a:solidFill>
              </a:rPr>
              <a:t>	</a:t>
            </a:r>
            <a:endParaRPr lang="en-US" dirty="0">
              <a:solidFill>
                <a:srgbClr val="FFFF00"/>
              </a:solidFill>
            </a:endParaRPr>
          </a:p>
        </p:txBody>
      </p:sp>
      <p:sp>
        <p:nvSpPr>
          <p:cNvPr id="3" name="Content Placeholder 2"/>
          <p:cNvSpPr>
            <a:spLocks noGrp="1"/>
          </p:cNvSpPr>
          <p:nvPr>
            <p:ph idx="1"/>
          </p:nvPr>
        </p:nvSpPr>
        <p:spPr>
          <a:xfrm>
            <a:off x="838200" y="1481070"/>
            <a:ext cx="10515600" cy="4695893"/>
          </a:xfrm>
        </p:spPr>
        <p:txBody>
          <a:bodyPr>
            <a:normAutofit/>
          </a:bodyPr>
          <a:lstStyle/>
          <a:p>
            <a:pPr algn="just"/>
            <a:r>
              <a:rPr lang="en-US" dirty="0" smtClean="0">
                <a:solidFill>
                  <a:srgbClr val="FFFF00"/>
                </a:solidFill>
              </a:rPr>
              <a:t>Loading, in the context of manufacturing planning, refers to the allocation of work or production tasks to the various processes necessary for manufacturing each item. It is a crucial step in Capacity Requirements Planning (CRP), which ensures that the available resources are utilized efficiently to meet production demands.</a:t>
            </a:r>
          </a:p>
          <a:p>
            <a:pPr algn="just"/>
            <a:r>
              <a:rPr lang="en-US" dirty="0" smtClean="0">
                <a:solidFill>
                  <a:srgbClr val="FFFF00"/>
                </a:solidFill>
              </a:rPr>
              <a:t>Here's an explanation of the loading process and strategies involved:</a:t>
            </a:r>
          </a:p>
          <a:p>
            <a:pPr algn="just"/>
            <a:r>
              <a:rPr lang="en-US" b="1" dirty="0" smtClean="0">
                <a:solidFill>
                  <a:srgbClr val="FFFF00"/>
                </a:solidFill>
              </a:rPr>
              <a:t>Process Exploration (Process Explosion)</a:t>
            </a:r>
            <a:r>
              <a:rPr lang="en-US" dirty="0" smtClean="0">
                <a:solidFill>
                  <a:srgbClr val="FFFF00"/>
                </a:solidFill>
              </a:rPr>
              <a:t>:</a:t>
            </a:r>
          </a:p>
          <a:p>
            <a:pPr lvl="1" algn="just"/>
            <a:r>
              <a:rPr lang="en-US" dirty="0" smtClean="0">
                <a:solidFill>
                  <a:srgbClr val="FFFF00"/>
                </a:solidFill>
              </a:rPr>
              <a:t>Before loading can occur, each item planned in Material Requirements Planning (MRP) is analyzed to identify the processes required for its manufacture. This process explosion involves breaking down the manufacturing process into its constituent operations or tasks.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Loading: Process and </a:t>
            </a:r>
            <a:r>
              <a:rPr lang="en-US" b="1" dirty="0" smtClean="0">
                <a:solidFill>
                  <a:srgbClr val="FFFF00"/>
                </a:solidFill>
              </a:rPr>
              <a:t>Strategies</a:t>
            </a:r>
            <a:endParaRPr lang="en-US" dirty="0"/>
          </a:p>
        </p:txBody>
      </p:sp>
      <p:sp>
        <p:nvSpPr>
          <p:cNvPr id="3" name="Content Placeholder 2"/>
          <p:cNvSpPr>
            <a:spLocks noGrp="1"/>
          </p:cNvSpPr>
          <p:nvPr>
            <p:ph idx="1"/>
          </p:nvPr>
        </p:nvSpPr>
        <p:spPr/>
        <p:txBody>
          <a:bodyPr/>
          <a:lstStyle/>
          <a:p>
            <a:pPr algn="just"/>
            <a:r>
              <a:rPr lang="en-US" b="1" dirty="0" smtClean="0">
                <a:solidFill>
                  <a:srgbClr val="FFFF00"/>
                </a:solidFill>
              </a:rPr>
              <a:t>Definition </a:t>
            </a:r>
            <a:r>
              <a:rPr lang="en-US" b="1" dirty="0" smtClean="0">
                <a:solidFill>
                  <a:srgbClr val="FFFF00"/>
                </a:solidFill>
              </a:rPr>
              <a:t>of Loading:</a:t>
            </a:r>
            <a:r>
              <a:rPr lang="en-US" dirty="0" smtClean="0">
                <a:solidFill>
                  <a:srgbClr val="FFFF00"/>
                </a:solidFill>
              </a:rPr>
              <a:t> Loading refers to the process of assigning work to resources such as machines, labor, or work centers in a manufacturing or service environment. The objective is to ensure that the resources are utilized efficiently while meeting production schedules, minimizing costs, and achieving desired output levels.</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1247"/>
          </a:xfrm>
          <a:solidFill>
            <a:schemeClr val="tx1"/>
          </a:solidFill>
        </p:spPr>
        <p:txBody>
          <a:bodyPr/>
          <a:lstStyle/>
          <a:p>
            <a:r>
              <a:rPr lang="en-US" b="1" dirty="0" smtClean="0">
                <a:solidFill>
                  <a:srgbClr val="FFFF00"/>
                </a:solidFill>
              </a:rPr>
              <a:t>Process of </a:t>
            </a:r>
            <a:r>
              <a:rPr lang="en-US" b="1" dirty="0" smtClean="0">
                <a:solidFill>
                  <a:srgbClr val="FFFF00"/>
                </a:solidFill>
              </a:rPr>
              <a:t>Loading</a:t>
            </a:r>
            <a:endParaRPr lang="en-US" dirty="0"/>
          </a:p>
        </p:txBody>
      </p:sp>
      <p:sp>
        <p:nvSpPr>
          <p:cNvPr id="3" name="Content Placeholder 2"/>
          <p:cNvSpPr>
            <a:spLocks noGrp="1"/>
          </p:cNvSpPr>
          <p:nvPr>
            <p:ph idx="1"/>
          </p:nvPr>
        </p:nvSpPr>
        <p:spPr>
          <a:xfrm>
            <a:off x="838200" y="1416676"/>
            <a:ext cx="10515600" cy="4760287"/>
          </a:xfrm>
        </p:spPr>
        <p:txBody>
          <a:bodyPr>
            <a:normAutofit fontScale="70000" lnSpcReduction="20000"/>
          </a:bodyPr>
          <a:lstStyle/>
          <a:p>
            <a:r>
              <a:rPr lang="en-US" dirty="0" smtClean="0">
                <a:solidFill>
                  <a:srgbClr val="FFFF00"/>
                </a:solidFill>
              </a:rPr>
              <a:t>The </a:t>
            </a:r>
            <a:r>
              <a:rPr lang="en-US" dirty="0" smtClean="0">
                <a:solidFill>
                  <a:srgbClr val="FFFF00"/>
                </a:solidFill>
              </a:rPr>
              <a:t>process of loading typically involves the following steps:</a:t>
            </a:r>
          </a:p>
          <a:p>
            <a:r>
              <a:rPr lang="en-US" b="1" dirty="0" smtClean="0">
                <a:solidFill>
                  <a:srgbClr val="FFFF00"/>
                </a:solidFill>
              </a:rPr>
              <a:t>Identification of Work Requirements:</a:t>
            </a:r>
            <a:endParaRPr lang="en-US" dirty="0" smtClean="0">
              <a:solidFill>
                <a:srgbClr val="FFFF00"/>
              </a:solidFill>
            </a:endParaRPr>
          </a:p>
          <a:p>
            <a:pPr lvl="1"/>
            <a:r>
              <a:rPr lang="en-US" dirty="0" smtClean="0">
                <a:solidFill>
                  <a:srgbClr val="FFFF00"/>
                </a:solidFill>
              </a:rPr>
              <a:t>Determine the workload based on production schedules or service demand.</a:t>
            </a:r>
          </a:p>
          <a:p>
            <a:pPr lvl="1"/>
            <a:r>
              <a:rPr lang="en-US" dirty="0" smtClean="0">
                <a:solidFill>
                  <a:srgbClr val="FFFF00"/>
                </a:solidFill>
              </a:rPr>
              <a:t>Break down tasks into smaller operations that can be assigned to resources.</a:t>
            </a:r>
          </a:p>
          <a:p>
            <a:r>
              <a:rPr lang="en-US" b="1" dirty="0" smtClean="0">
                <a:solidFill>
                  <a:srgbClr val="FFFF00"/>
                </a:solidFill>
              </a:rPr>
              <a:t>Assessment of Resource Availability:</a:t>
            </a:r>
            <a:endParaRPr lang="en-US" dirty="0" smtClean="0">
              <a:solidFill>
                <a:srgbClr val="FFFF00"/>
              </a:solidFill>
            </a:endParaRPr>
          </a:p>
          <a:p>
            <a:pPr lvl="1"/>
            <a:r>
              <a:rPr lang="en-US" dirty="0" smtClean="0">
                <a:solidFill>
                  <a:srgbClr val="FFFF00"/>
                </a:solidFill>
              </a:rPr>
              <a:t>Evaluate the capacity of machines, workforce, and work centers.</a:t>
            </a:r>
          </a:p>
          <a:p>
            <a:pPr lvl="1"/>
            <a:r>
              <a:rPr lang="en-US" dirty="0" smtClean="0">
                <a:solidFill>
                  <a:srgbClr val="FFFF00"/>
                </a:solidFill>
              </a:rPr>
              <a:t>Check for constraints such as maintenance schedules, skill levels, and working hours.</a:t>
            </a:r>
          </a:p>
          <a:p>
            <a:r>
              <a:rPr lang="en-US" b="1" dirty="0" smtClean="0">
                <a:solidFill>
                  <a:srgbClr val="FFFF00"/>
                </a:solidFill>
              </a:rPr>
              <a:t>Allocation of Tasks:</a:t>
            </a:r>
            <a:endParaRPr lang="en-US" dirty="0" smtClean="0">
              <a:solidFill>
                <a:srgbClr val="FFFF00"/>
              </a:solidFill>
            </a:endParaRPr>
          </a:p>
          <a:p>
            <a:pPr lvl="1"/>
            <a:r>
              <a:rPr lang="en-US" dirty="0" smtClean="0">
                <a:solidFill>
                  <a:srgbClr val="FFFF00"/>
                </a:solidFill>
              </a:rPr>
              <a:t>Distribute tasks among available resources based on their capability and availability.</a:t>
            </a:r>
          </a:p>
          <a:p>
            <a:pPr lvl="1"/>
            <a:r>
              <a:rPr lang="en-US" dirty="0" smtClean="0">
                <a:solidFill>
                  <a:srgbClr val="FFFF00"/>
                </a:solidFill>
              </a:rPr>
              <a:t>Prioritize tasks based on deadlines, importance, or customer demand.</a:t>
            </a:r>
          </a:p>
          <a:p>
            <a:r>
              <a:rPr lang="en-US" b="1" dirty="0" smtClean="0">
                <a:solidFill>
                  <a:srgbClr val="FFFF00"/>
                </a:solidFill>
              </a:rPr>
              <a:t>Balancing Workloads:</a:t>
            </a:r>
            <a:endParaRPr lang="en-US" dirty="0" smtClean="0">
              <a:solidFill>
                <a:srgbClr val="FFFF00"/>
              </a:solidFill>
            </a:endParaRPr>
          </a:p>
          <a:p>
            <a:pPr lvl="1"/>
            <a:r>
              <a:rPr lang="en-US" dirty="0" smtClean="0">
                <a:solidFill>
                  <a:srgbClr val="FFFF00"/>
                </a:solidFill>
              </a:rPr>
              <a:t>Ensure that no resource is overburdened or underutilized.</a:t>
            </a:r>
          </a:p>
          <a:p>
            <a:pPr lvl="1"/>
            <a:r>
              <a:rPr lang="en-US" dirty="0" smtClean="0">
                <a:solidFill>
                  <a:srgbClr val="FFFF00"/>
                </a:solidFill>
              </a:rPr>
              <a:t>Adjust workloads dynamically to avoid bottlenecks or idle time.</a:t>
            </a:r>
          </a:p>
          <a:p>
            <a:r>
              <a:rPr lang="en-US" b="1" dirty="0" smtClean="0">
                <a:solidFill>
                  <a:srgbClr val="FFFF00"/>
                </a:solidFill>
              </a:rPr>
              <a:t>Monitoring and Adjustments:</a:t>
            </a:r>
            <a:endParaRPr lang="en-US" dirty="0" smtClean="0">
              <a:solidFill>
                <a:srgbClr val="FFFF00"/>
              </a:solidFill>
            </a:endParaRPr>
          </a:p>
          <a:p>
            <a:pPr lvl="1"/>
            <a:r>
              <a:rPr lang="en-US" dirty="0" smtClean="0">
                <a:solidFill>
                  <a:srgbClr val="FFFF00"/>
                </a:solidFill>
              </a:rPr>
              <a:t>Continuously track resource utilization and task progress.</a:t>
            </a:r>
          </a:p>
          <a:p>
            <a:pPr lvl="1"/>
            <a:r>
              <a:rPr lang="en-US" dirty="0" smtClean="0">
                <a:solidFill>
                  <a:srgbClr val="FFFF00"/>
                </a:solidFill>
              </a:rPr>
              <a:t>Make adjustments to the loading plan in response to changes in demand or unforeseen issues</a:t>
            </a:r>
            <a:r>
              <a:rPr lang="en-US" dirty="0" smtClean="0">
                <a:solidFill>
                  <a:srgbClr val="FFFF00"/>
                </a:solidFill>
              </a:rPr>
              <a:t>.</a:t>
            </a:r>
            <a:endParaRPr lang="en-US" dirty="0" smtClean="0">
              <a:solidFill>
                <a:srgbClr val="FFFF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2914"/>
          </a:xfrm>
        </p:spPr>
        <p:txBody>
          <a:bodyPr/>
          <a:lstStyle/>
          <a:p>
            <a:r>
              <a:rPr lang="en-US" b="1" dirty="0" smtClean="0">
                <a:solidFill>
                  <a:srgbClr val="FFFF00"/>
                </a:solidFill>
              </a:rPr>
              <a:t>Strategies for </a:t>
            </a:r>
            <a:r>
              <a:rPr lang="en-US" b="1" dirty="0" smtClean="0">
                <a:solidFill>
                  <a:srgbClr val="FFFF00"/>
                </a:solidFill>
              </a:rPr>
              <a:t>Loading</a:t>
            </a:r>
            <a:endParaRPr lang="en-US" dirty="0"/>
          </a:p>
        </p:txBody>
      </p:sp>
      <p:sp>
        <p:nvSpPr>
          <p:cNvPr id="3" name="Content Placeholder 2"/>
          <p:cNvSpPr>
            <a:spLocks noGrp="1"/>
          </p:cNvSpPr>
          <p:nvPr>
            <p:ph idx="1"/>
          </p:nvPr>
        </p:nvSpPr>
        <p:spPr>
          <a:xfrm>
            <a:off x="838200" y="1416676"/>
            <a:ext cx="10515600" cy="4760287"/>
          </a:xfrm>
        </p:spPr>
        <p:txBody>
          <a:bodyPr>
            <a:normAutofit lnSpcReduction="10000"/>
          </a:bodyPr>
          <a:lstStyle/>
          <a:p>
            <a:pPr>
              <a:buNone/>
            </a:pPr>
            <a:r>
              <a:rPr lang="en-US" dirty="0" smtClean="0">
                <a:solidFill>
                  <a:srgbClr val="FFFF00"/>
                </a:solidFill>
              </a:rPr>
              <a:t>The </a:t>
            </a:r>
            <a:r>
              <a:rPr lang="en-US" dirty="0" smtClean="0">
                <a:solidFill>
                  <a:srgbClr val="FFFF00"/>
                </a:solidFill>
              </a:rPr>
              <a:t>strategies for loading can be broadly categorized into </a:t>
            </a:r>
            <a:r>
              <a:rPr lang="en-US" b="1" dirty="0" smtClean="0">
                <a:solidFill>
                  <a:srgbClr val="FFFF00"/>
                </a:solidFill>
              </a:rPr>
              <a:t>infinite loading</a:t>
            </a:r>
            <a:r>
              <a:rPr lang="en-US" dirty="0" smtClean="0">
                <a:solidFill>
                  <a:srgbClr val="FFFF00"/>
                </a:solidFill>
              </a:rPr>
              <a:t> and </a:t>
            </a:r>
            <a:r>
              <a:rPr lang="en-US" b="1" dirty="0" smtClean="0">
                <a:solidFill>
                  <a:srgbClr val="FFFF00"/>
                </a:solidFill>
              </a:rPr>
              <a:t>finite loading</a:t>
            </a:r>
            <a:r>
              <a:rPr lang="en-US" dirty="0" smtClean="0">
                <a:solidFill>
                  <a:srgbClr val="FFFF00"/>
                </a:solidFill>
              </a:rPr>
              <a:t>:</a:t>
            </a:r>
          </a:p>
          <a:p>
            <a:pPr>
              <a:buNone/>
            </a:pPr>
            <a:r>
              <a:rPr lang="en-US" b="1" dirty="0" smtClean="0">
                <a:solidFill>
                  <a:srgbClr val="FFFF00"/>
                </a:solidFill>
              </a:rPr>
              <a:t>1. Infinite Loading:</a:t>
            </a:r>
          </a:p>
          <a:p>
            <a:pPr>
              <a:buNone/>
            </a:pPr>
            <a:r>
              <a:rPr lang="en-US" b="1" dirty="0" smtClean="0">
                <a:solidFill>
                  <a:srgbClr val="FFFF00"/>
                </a:solidFill>
              </a:rPr>
              <a:t>Concept:</a:t>
            </a:r>
            <a:r>
              <a:rPr lang="en-US" dirty="0" smtClean="0">
                <a:solidFill>
                  <a:srgbClr val="FFFF00"/>
                </a:solidFill>
              </a:rPr>
              <a:t/>
            </a:r>
            <a:br>
              <a:rPr lang="en-US" dirty="0" smtClean="0">
                <a:solidFill>
                  <a:srgbClr val="FFFF00"/>
                </a:solidFill>
              </a:rPr>
            </a:br>
            <a:r>
              <a:rPr lang="en-US" dirty="0" smtClean="0">
                <a:solidFill>
                  <a:srgbClr val="FFFF00"/>
                </a:solidFill>
              </a:rPr>
              <a:t>Assigns work to resources without considering their actual capacity. The assumption is that resources are unlimited and can handle any amount of work.</a:t>
            </a:r>
          </a:p>
          <a:p>
            <a:pPr>
              <a:buNone/>
            </a:pPr>
            <a:r>
              <a:rPr lang="en-US" b="1" dirty="0" smtClean="0">
                <a:solidFill>
                  <a:srgbClr val="FFFF00"/>
                </a:solidFill>
              </a:rPr>
              <a:t>2</a:t>
            </a:r>
            <a:r>
              <a:rPr lang="en-US" b="1" dirty="0" smtClean="0">
                <a:solidFill>
                  <a:srgbClr val="FFFF00"/>
                </a:solidFill>
              </a:rPr>
              <a:t>. Finite Loading:</a:t>
            </a:r>
          </a:p>
          <a:p>
            <a:pPr>
              <a:buNone/>
            </a:pPr>
            <a:r>
              <a:rPr lang="en-US" b="1" dirty="0" smtClean="0">
                <a:solidFill>
                  <a:srgbClr val="FFFF00"/>
                </a:solidFill>
              </a:rPr>
              <a:t>Concept:</a:t>
            </a:r>
            <a:r>
              <a:rPr lang="en-US" dirty="0" smtClean="0">
                <a:solidFill>
                  <a:srgbClr val="FFFF00"/>
                </a:solidFill>
              </a:rPr>
              <a:t/>
            </a:r>
            <a:br>
              <a:rPr lang="en-US" dirty="0" smtClean="0">
                <a:solidFill>
                  <a:srgbClr val="FFFF00"/>
                </a:solidFill>
              </a:rPr>
            </a:br>
            <a:r>
              <a:rPr lang="en-US" dirty="0" smtClean="0">
                <a:solidFill>
                  <a:srgbClr val="FFFF00"/>
                </a:solidFill>
              </a:rPr>
              <a:t>Allocates work to resources based on their actual capacity. Ensures that the assigned tasks do not exceed the available resources.</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62885"/>
            <a:ext cx="10515600" cy="5314078"/>
          </a:xfrm>
        </p:spPr>
        <p:txBody>
          <a:bodyPr>
            <a:normAutofit lnSpcReduction="10000"/>
          </a:bodyPr>
          <a:lstStyle/>
          <a:p>
            <a:pPr algn="just"/>
            <a:r>
              <a:rPr lang="en-US" b="1" dirty="0" smtClean="0">
                <a:solidFill>
                  <a:srgbClr val="FFFF00"/>
                </a:solidFill>
              </a:rPr>
              <a:t>Loading</a:t>
            </a:r>
            <a:r>
              <a:rPr lang="en-US" dirty="0" smtClean="0">
                <a:solidFill>
                  <a:srgbClr val="FFFF00"/>
                </a:solidFill>
              </a:rPr>
              <a:t>:</a:t>
            </a:r>
          </a:p>
          <a:p>
            <a:pPr lvl="1" algn="just"/>
            <a:r>
              <a:rPr lang="en-US" dirty="0" smtClean="0">
                <a:solidFill>
                  <a:srgbClr val="FFFF00"/>
                </a:solidFill>
              </a:rPr>
              <a:t>Once the processes necessary for manufacturing each item are identified, the loading process begins. Loading involves allocating the necessary work or tasks to the available processes in a way that optimizes resource utilization and minimizes idle time.</a:t>
            </a:r>
          </a:p>
          <a:p>
            <a:pPr lvl="1" algn="just"/>
            <a:r>
              <a:rPr lang="en-US" dirty="0" smtClean="0">
                <a:solidFill>
                  <a:srgbClr val="FFFF00"/>
                </a:solidFill>
              </a:rPr>
              <a:t>Loading is typically performed by time intervals, often in hourly increments. Each hour represents a unit of time during which the process is allocated work.</a:t>
            </a:r>
          </a:p>
          <a:p>
            <a:pPr lvl="1" algn="just"/>
            <a:r>
              <a:rPr lang="en-US" dirty="0" smtClean="0">
                <a:solidFill>
                  <a:srgbClr val="FFFF00"/>
                </a:solidFill>
              </a:rPr>
              <a:t>During loading, setup times and real operating times are considered. Setup time refers to the time required to prepare a process for operation, while real operating time refers to the time required to actually perform the manufacturing tasks.</a:t>
            </a:r>
          </a:p>
          <a:p>
            <a:pPr lvl="1" algn="just"/>
            <a:r>
              <a:rPr lang="en-US" dirty="0" smtClean="0">
                <a:solidFill>
                  <a:srgbClr val="FFFF00"/>
                </a:solidFill>
              </a:rPr>
              <a:t>The real operating time may be determined based on manufacturing lots or by the time required per item unit. In the former case, the time is allocated based on the size of the production batch, while in the latter case, the time is allocated based on the production rate per item.</a:t>
            </a:r>
          </a:p>
          <a:p>
            <a:endParaRPr lang="en-US" dirty="0" smtClean="0">
              <a:solidFill>
                <a:srgbClr val="FFFF00"/>
              </a:solidFill>
            </a:endParaRP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5641"/>
          </a:xfrm>
          <a:solidFill>
            <a:schemeClr val="tx1"/>
          </a:solidFill>
        </p:spPr>
        <p:txBody>
          <a:bodyPr>
            <a:normAutofit/>
          </a:bodyPr>
          <a:lstStyle/>
          <a:p>
            <a:r>
              <a:rPr lang="en-US" dirty="0" smtClean="0">
                <a:solidFill>
                  <a:srgbClr val="FFFF00"/>
                </a:solidFill>
              </a:rPr>
              <a:t>10 </a:t>
            </a:r>
            <a:r>
              <a:rPr lang="en-US" b="1" dirty="0" smtClean="0">
                <a:solidFill>
                  <a:srgbClr val="FFFF00"/>
                </a:solidFill>
              </a:rPr>
              <a:t>Capacity Planning Strategies</a:t>
            </a:r>
            <a:endParaRPr lang="en-US" dirty="0">
              <a:solidFill>
                <a:srgbClr val="FFFF00"/>
              </a:solidFill>
            </a:endParaRPr>
          </a:p>
        </p:txBody>
      </p:sp>
      <p:sp>
        <p:nvSpPr>
          <p:cNvPr id="3" name="Content Placeholder 2"/>
          <p:cNvSpPr>
            <a:spLocks noGrp="1"/>
          </p:cNvSpPr>
          <p:nvPr>
            <p:ph idx="1"/>
          </p:nvPr>
        </p:nvSpPr>
        <p:spPr>
          <a:xfrm>
            <a:off x="838200" y="1493949"/>
            <a:ext cx="10515600" cy="4683014"/>
          </a:xfrm>
        </p:spPr>
        <p:txBody>
          <a:bodyPr>
            <a:normAutofit/>
          </a:bodyPr>
          <a:lstStyle/>
          <a:p>
            <a:pPr algn="just"/>
            <a:r>
              <a:rPr lang="en-US" dirty="0" smtClean="0">
                <a:solidFill>
                  <a:srgbClr val="FFFF00"/>
                </a:solidFill>
              </a:rPr>
              <a:t>Load is the amount of work that MUST be done, amount of work scheduled ahead of a manufacturing facility.</a:t>
            </a:r>
          </a:p>
          <a:p>
            <a:pPr algn="just"/>
            <a:r>
              <a:rPr lang="en-US" dirty="0" smtClean="0">
                <a:solidFill>
                  <a:srgbClr val="FFFF00"/>
                </a:solidFill>
              </a:rPr>
              <a:t>Capacity is the amount of work that CAN be done, and measures the highest output of work expressed as a rate with current product specifications, work force, plant, equipment etc.</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276" y="257576"/>
            <a:ext cx="10851524" cy="6600423"/>
          </a:xfrm>
        </p:spPr>
        <p:txBody>
          <a:bodyPr>
            <a:normAutofit lnSpcReduction="10000"/>
          </a:bodyPr>
          <a:lstStyle/>
          <a:p>
            <a:pPr algn="just"/>
            <a:r>
              <a:rPr lang="en-US" dirty="0" smtClean="0">
                <a:solidFill>
                  <a:srgbClr val="FFFF00"/>
                </a:solidFill>
              </a:rPr>
              <a:t>Capacity planning is crucial for ensuring that an organization's resources are aligned with its production demands. Here are five capacity planning strategies:</a:t>
            </a:r>
          </a:p>
          <a:p>
            <a:pPr algn="just"/>
            <a:r>
              <a:rPr lang="en-US" b="1" dirty="0" smtClean="0">
                <a:solidFill>
                  <a:srgbClr val="FFFF00"/>
                </a:solidFill>
              </a:rPr>
              <a:t>Lead Strategy</a:t>
            </a:r>
            <a:r>
              <a:rPr lang="en-US" dirty="0" smtClean="0">
                <a:solidFill>
                  <a:srgbClr val="FFFF00"/>
                </a:solidFill>
              </a:rPr>
              <a:t>:</a:t>
            </a:r>
          </a:p>
          <a:p>
            <a:pPr lvl="1" algn="just"/>
            <a:r>
              <a:rPr lang="en-US" dirty="0" smtClean="0">
                <a:solidFill>
                  <a:srgbClr val="FFFF00"/>
                </a:solidFill>
              </a:rPr>
              <a:t>The lead strategy involves making proactive investments in capacity well in advance of anticipated demand increases.</a:t>
            </a:r>
          </a:p>
          <a:p>
            <a:pPr lvl="1" algn="just"/>
            <a:r>
              <a:rPr lang="en-US" dirty="0" smtClean="0">
                <a:solidFill>
                  <a:srgbClr val="FFFF00"/>
                </a:solidFill>
              </a:rPr>
              <a:t>Organizations employing this strategy invest in expanding facilities, acquiring new equipment, or hiring additional staff ahead of time to accommodate future growth.</a:t>
            </a:r>
          </a:p>
          <a:p>
            <a:pPr lvl="1" algn="just"/>
            <a:r>
              <a:rPr lang="en-US" dirty="0" smtClean="0">
                <a:solidFill>
                  <a:srgbClr val="FFFF00"/>
                </a:solidFill>
              </a:rPr>
              <a:t>This strategy allows organizations to avoid capacity constraints and ensures they can meet increasing demand without disruptions.</a:t>
            </a:r>
          </a:p>
          <a:p>
            <a:pPr algn="just"/>
            <a:r>
              <a:rPr lang="en-US" b="1" dirty="0" smtClean="0">
                <a:solidFill>
                  <a:srgbClr val="FFFF00"/>
                </a:solidFill>
              </a:rPr>
              <a:t>Lag Strategy</a:t>
            </a:r>
            <a:r>
              <a:rPr lang="en-US" dirty="0" smtClean="0">
                <a:solidFill>
                  <a:srgbClr val="FFFF00"/>
                </a:solidFill>
              </a:rPr>
              <a:t>:</a:t>
            </a:r>
          </a:p>
          <a:p>
            <a:pPr lvl="1" algn="just"/>
            <a:r>
              <a:rPr lang="en-US" dirty="0" smtClean="0">
                <a:solidFill>
                  <a:srgbClr val="FFFF00"/>
                </a:solidFill>
              </a:rPr>
              <a:t>The lag strategy involves delaying capacity expansion until demand exceeds current capacity.</a:t>
            </a:r>
          </a:p>
          <a:p>
            <a:pPr lvl="1" algn="just"/>
            <a:r>
              <a:rPr lang="en-US" dirty="0" smtClean="0">
                <a:solidFill>
                  <a:srgbClr val="FFFF00"/>
                </a:solidFill>
              </a:rPr>
              <a:t>Organizations employing this strategy prioritize cost efficiency and risk mitigation by waiting to invest in additional capacity until it becomes necessary.</a:t>
            </a:r>
          </a:p>
          <a:p>
            <a:pPr lvl="1" algn="just"/>
            <a:r>
              <a:rPr lang="en-US" dirty="0" smtClean="0">
                <a:solidFill>
                  <a:srgbClr val="FFFF00"/>
                </a:solidFill>
              </a:rPr>
              <a:t>While this strategy minimizes the risk of overinvestment, it can lead to capacity constraints and potential customer dissatisfaction during periods of high demand.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3183"/>
            <a:ext cx="10515600" cy="6903076"/>
          </a:xfrm>
        </p:spPr>
        <p:txBody>
          <a:bodyPr>
            <a:normAutofit fontScale="85000" lnSpcReduction="10000"/>
          </a:bodyPr>
          <a:lstStyle/>
          <a:p>
            <a:pPr algn="just"/>
            <a:r>
              <a:rPr lang="en-US" b="1" dirty="0" smtClean="0">
                <a:solidFill>
                  <a:srgbClr val="FFFF00"/>
                </a:solidFill>
              </a:rPr>
              <a:t>Match Strategy</a:t>
            </a:r>
            <a:r>
              <a:rPr lang="en-US" dirty="0" smtClean="0">
                <a:solidFill>
                  <a:srgbClr val="FFFF00"/>
                </a:solidFill>
              </a:rPr>
              <a:t>:</a:t>
            </a:r>
          </a:p>
          <a:p>
            <a:pPr lvl="1" algn="just"/>
            <a:r>
              <a:rPr lang="en-US" dirty="0" smtClean="0">
                <a:solidFill>
                  <a:srgbClr val="FFFF00"/>
                </a:solidFill>
              </a:rPr>
              <a:t>The match strategy aims to align capacity expansion closely with changes in demand.</a:t>
            </a:r>
          </a:p>
          <a:p>
            <a:pPr lvl="1" algn="just"/>
            <a:r>
              <a:rPr lang="en-US" dirty="0" smtClean="0">
                <a:solidFill>
                  <a:srgbClr val="FFFF00"/>
                </a:solidFill>
              </a:rPr>
              <a:t>Organizations employing this strategy invest in capacity expansion in response to changes in demand, ensuring that capacity matches current and future requirements closely.</a:t>
            </a:r>
          </a:p>
          <a:p>
            <a:pPr lvl="1" algn="just"/>
            <a:r>
              <a:rPr lang="en-US" dirty="0" smtClean="0">
                <a:solidFill>
                  <a:srgbClr val="FFFF00"/>
                </a:solidFill>
              </a:rPr>
              <a:t>This strategy balances the risks associated with overinvestment and underinvestment, allowing organizations to maintain flexibility while meeting demand effectively.</a:t>
            </a:r>
          </a:p>
          <a:p>
            <a:pPr algn="just"/>
            <a:r>
              <a:rPr lang="en-US" b="1" dirty="0" smtClean="0">
                <a:solidFill>
                  <a:srgbClr val="FFFF00"/>
                </a:solidFill>
              </a:rPr>
              <a:t>Buffer Strategy</a:t>
            </a:r>
            <a:r>
              <a:rPr lang="en-US" dirty="0" smtClean="0">
                <a:solidFill>
                  <a:srgbClr val="FFFF00"/>
                </a:solidFill>
              </a:rPr>
              <a:t>:</a:t>
            </a:r>
          </a:p>
          <a:p>
            <a:pPr lvl="1" algn="just"/>
            <a:r>
              <a:rPr lang="en-US" dirty="0" smtClean="0">
                <a:solidFill>
                  <a:srgbClr val="FFFF00"/>
                </a:solidFill>
              </a:rPr>
              <a:t>The buffer strategy involves maintaining excess capacity or buffer inventory to absorb fluctuations in demand.</a:t>
            </a:r>
          </a:p>
          <a:p>
            <a:pPr lvl="1" algn="just"/>
            <a:r>
              <a:rPr lang="en-US" dirty="0" smtClean="0">
                <a:solidFill>
                  <a:srgbClr val="FFFF00"/>
                </a:solidFill>
              </a:rPr>
              <a:t>Organizations employing this strategy deliberately maintain a cushion of excess capacity or inventory to accommodate variability in demand without the need for immediate capacity adjustments.</a:t>
            </a:r>
          </a:p>
          <a:p>
            <a:pPr lvl="1" algn="just"/>
            <a:r>
              <a:rPr lang="en-US" dirty="0" smtClean="0">
                <a:solidFill>
                  <a:srgbClr val="FFFF00"/>
                </a:solidFill>
              </a:rPr>
              <a:t>While this strategy increases resilience to demand fluctuations, it can lead to higher carrying costs and reduced efficiency if excess capacity or inventory remains unused for extended periods.</a:t>
            </a:r>
          </a:p>
          <a:p>
            <a:pPr algn="just"/>
            <a:r>
              <a:rPr lang="en-US" b="1" dirty="0" smtClean="0">
                <a:solidFill>
                  <a:srgbClr val="FFFF00"/>
                </a:solidFill>
              </a:rPr>
              <a:t>Hybrid Strategy</a:t>
            </a:r>
            <a:r>
              <a:rPr lang="en-US" dirty="0" smtClean="0">
                <a:solidFill>
                  <a:srgbClr val="FFFF00"/>
                </a:solidFill>
              </a:rPr>
              <a:t>:</a:t>
            </a:r>
          </a:p>
          <a:p>
            <a:pPr lvl="1" algn="just"/>
            <a:r>
              <a:rPr lang="en-US" dirty="0" smtClean="0">
                <a:solidFill>
                  <a:srgbClr val="FFFF00"/>
                </a:solidFill>
              </a:rPr>
              <a:t>The hybrid strategy combines elements of the lead, lag, match, or buffer strategies to tailor capacity planning to the specific needs of the organization.</a:t>
            </a:r>
          </a:p>
          <a:p>
            <a:pPr lvl="1" algn="just"/>
            <a:r>
              <a:rPr lang="en-US" dirty="0" smtClean="0">
                <a:solidFill>
                  <a:srgbClr val="FFFF00"/>
                </a:solidFill>
              </a:rPr>
              <a:t>Organizations employing this strategy may use different capacity planning approaches for different products, markets, or stages of the product lifecycle.</a:t>
            </a:r>
          </a:p>
          <a:p>
            <a:pPr lvl="1" algn="just"/>
            <a:r>
              <a:rPr lang="en-US" dirty="0" smtClean="0">
                <a:solidFill>
                  <a:srgbClr val="FFFF00"/>
                </a:solidFill>
              </a:rPr>
              <a:t>This strategy offers flexibility and adaptability, allowing organizations to optimize capacity planning based on changing market conditions, customer demands, and internal capabilities.</a:t>
            </a: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bodyPr>
          <a:lstStyle/>
          <a:p>
            <a:r>
              <a:rPr lang="en-US" dirty="0" smtClean="0">
                <a:solidFill>
                  <a:srgbClr val="FFFF00"/>
                </a:solidFill>
              </a:rPr>
              <a:t>11 </a:t>
            </a:r>
            <a:r>
              <a:rPr lang="en-US" dirty="0" smtClean="0">
                <a:solidFill>
                  <a:srgbClr val="FFFF00"/>
                </a:solidFill>
              </a:rPr>
              <a:t>Role of control rooms in Production plants (Bar and Gantt Charts)</a:t>
            </a:r>
            <a:endParaRPr lang="en-US" dirty="0">
              <a:solidFill>
                <a:srgbClr val="FFFF00"/>
              </a:solidFill>
            </a:endParaRPr>
          </a:p>
        </p:txBody>
      </p:sp>
      <p:sp>
        <p:nvSpPr>
          <p:cNvPr id="3" name="Content Placeholder 2"/>
          <p:cNvSpPr>
            <a:spLocks noGrp="1"/>
          </p:cNvSpPr>
          <p:nvPr>
            <p:ph idx="1"/>
          </p:nvPr>
        </p:nvSpPr>
        <p:spPr>
          <a:xfrm>
            <a:off x="902594" y="1799866"/>
            <a:ext cx="10515600" cy="4691085"/>
          </a:xfrm>
        </p:spPr>
        <p:txBody>
          <a:bodyPr>
            <a:normAutofit fontScale="85000" lnSpcReduction="20000"/>
          </a:bodyPr>
          <a:lstStyle/>
          <a:p>
            <a:r>
              <a:rPr lang="en-US" dirty="0" smtClean="0">
                <a:solidFill>
                  <a:srgbClr val="FFFF00"/>
                </a:solidFill>
              </a:rPr>
              <a:t>Control rooms play a central role in production plants by serving as command centers where operators and engineers monitor and control various aspects of the manufacturing process. The primary functions and roles of control rooms in production plants include:</a:t>
            </a:r>
          </a:p>
          <a:p>
            <a:r>
              <a:rPr lang="en-US" b="1" dirty="0" smtClean="0">
                <a:solidFill>
                  <a:srgbClr val="FFFF00"/>
                </a:solidFill>
              </a:rPr>
              <a:t>Monitoring Production Processes</a:t>
            </a:r>
            <a:r>
              <a:rPr lang="en-US" dirty="0" smtClean="0">
                <a:solidFill>
                  <a:srgbClr val="FFFF00"/>
                </a:solidFill>
              </a:rPr>
              <a:t>:</a:t>
            </a:r>
          </a:p>
          <a:p>
            <a:pPr lvl="1"/>
            <a:r>
              <a:rPr lang="en-US" dirty="0" smtClean="0">
                <a:solidFill>
                  <a:srgbClr val="FFFF00"/>
                </a:solidFill>
              </a:rPr>
              <a:t>Control rooms are equipped with instrumentation and monitoring systems that provide real-time data on key process variables such as temperature, pressure, flow rates, and equipment status.</a:t>
            </a:r>
          </a:p>
          <a:p>
            <a:pPr lvl="1"/>
            <a:r>
              <a:rPr lang="en-US" dirty="0" smtClean="0">
                <a:solidFill>
                  <a:srgbClr val="FFFF00"/>
                </a:solidFill>
              </a:rPr>
              <a:t>Operators continuously monitor these parameters to ensure that production processes are running smoothly and within specified operating limits.</a:t>
            </a:r>
          </a:p>
          <a:p>
            <a:r>
              <a:rPr lang="en-US" b="1" dirty="0" smtClean="0">
                <a:solidFill>
                  <a:srgbClr val="FFFF00"/>
                </a:solidFill>
              </a:rPr>
              <a:t>Control and Regulation</a:t>
            </a:r>
            <a:r>
              <a:rPr lang="en-US" dirty="0" smtClean="0">
                <a:solidFill>
                  <a:srgbClr val="FFFF00"/>
                </a:solidFill>
              </a:rPr>
              <a:t>:</a:t>
            </a:r>
          </a:p>
          <a:p>
            <a:pPr lvl="1"/>
            <a:r>
              <a:rPr lang="en-US" dirty="0" smtClean="0">
                <a:solidFill>
                  <a:srgbClr val="FFFF00"/>
                </a:solidFill>
              </a:rPr>
              <a:t>Control rooms enable operators to adjust process parameters and control equipment remotely to maintain optimal operating conditions.</a:t>
            </a:r>
          </a:p>
          <a:p>
            <a:pPr lvl="1"/>
            <a:r>
              <a:rPr lang="en-US" dirty="0" smtClean="0">
                <a:solidFill>
                  <a:srgbClr val="FFFF00"/>
                </a:solidFill>
              </a:rPr>
              <a:t>Automated control systems, such as distributed control systems (DCS) or supervisory control and data acquisition (SCADA) systems, allow for precise regulation of process variables to meet production targets and quality standards.</a:t>
            </a:r>
          </a:p>
          <a:p>
            <a:endParaRPr lang="en-US" dirty="0">
              <a:solidFill>
                <a:srgbClr val="FFFF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79549"/>
            <a:ext cx="10515600" cy="5597414"/>
          </a:xfrm>
        </p:spPr>
        <p:txBody>
          <a:bodyPr>
            <a:normAutofit/>
          </a:bodyPr>
          <a:lstStyle/>
          <a:p>
            <a:pPr algn="just"/>
            <a:r>
              <a:rPr lang="en-US" b="1" dirty="0" smtClean="0">
                <a:solidFill>
                  <a:srgbClr val="FFFF00"/>
                </a:solidFill>
              </a:rPr>
              <a:t>Safety and Emergency Response</a:t>
            </a:r>
            <a:r>
              <a:rPr lang="en-US" dirty="0" smtClean="0">
                <a:solidFill>
                  <a:srgbClr val="FFFF00"/>
                </a:solidFill>
              </a:rPr>
              <a:t>:</a:t>
            </a:r>
          </a:p>
          <a:p>
            <a:pPr lvl="1" algn="just"/>
            <a:r>
              <a:rPr lang="en-US" dirty="0" smtClean="0">
                <a:solidFill>
                  <a:srgbClr val="FFFF00"/>
                </a:solidFill>
              </a:rPr>
              <a:t>Control rooms are equipped with alarm systems and emergency shutdown controls to detect abnormal conditions or safety hazards.</a:t>
            </a:r>
          </a:p>
          <a:p>
            <a:pPr lvl="1" algn="just"/>
            <a:r>
              <a:rPr lang="en-US" dirty="0" smtClean="0">
                <a:solidFill>
                  <a:srgbClr val="FFFF00"/>
                </a:solidFill>
              </a:rPr>
              <a:t>Operators can quickly respond to alarms, initiate emergency procedures, and shut down equipment if necessary to prevent accidents or mitigate risks to personnel and equipment.</a:t>
            </a:r>
          </a:p>
          <a:p>
            <a:pPr algn="just"/>
            <a:r>
              <a:rPr lang="en-US" b="1" dirty="0" smtClean="0">
                <a:solidFill>
                  <a:srgbClr val="FFFF00"/>
                </a:solidFill>
              </a:rPr>
              <a:t>Optimization and Efficiency</a:t>
            </a:r>
            <a:r>
              <a:rPr lang="en-US" dirty="0" smtClean="0">
                <a:solidFill>
                  <a:srgbClr val="FFFF00"/>
                </a:solidFill>
              </a:rPr>
              <a:t>:</a:t>
            </a:r>
          </a:p>
          <a:p>
            <a:pPr lvl="1" algn="just"/>
            <a:r>
              <a:rPr lang="en-US" dirty="0" smtClean="0">
                <a:solidFill>
                  <a:srgbClr val="FFFF00"/>
                </a:solidFill>
              </a:rPr>
              <a:t>Control rooms play a key role in optimizing production efficiency by identifying opportunities for process improvements and implementing changes to enhance productivity.</a:t>
            </a:r>
          </a:p>
          <a:p>
            <a:pPr lvl="1" algn="just"/>
            <a:r>
              <a:rPr lang="en-US" dirty="0" smtClean="0">
                <a:solidFill>
                  <a:srgbClr val="FFFF00"/>
                </a:solidFill>
              </a:rPr>
              <a:t>Operators analyze production data, identify bottlenecks or inefficiencies, and implement corrective actions to maximize throughput and minimize downtime.</a:t>
            </a:r>
          </a:p>
          <a:p>
            <a:pPr algn="just"/>
            <a:endParaRPr lang="en-US" dirty="0">
              <a:solidFill>
                <a:srgbClr val="FFFF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0608"/>
            <a:ext cx="10515600" cy="5816355"/>
          </a:xfrm>
        </p:spPr>
        <p:txBody>
          <a:bodyPr>
            <a:normAutofit fontScale="92500" lnSpcReduction="10000"/>
          </a:bodyPr>
          <a:lstStyle/>
          <a:p>
            <a:pPr algn="just"/>
            <a:r>
              <a:rPr lang="en-US" dirty="0" smtClean="0">
                <a:solidFill>
                  <a:srgbClr val="FFFF00"/>
                </a:solidFill>
              </a:rPr>
              <a:t>Bar charts and Gantt charts are both types of graphical tools used in project management to visualize project schedules and timelines. While they have similarities, they serve different purposes and have distinct characteristics:</a:t>
            </a:r>
          </a:p>
          <a:p>
            <a:pPr algn="just"/>
            <a:r>
              <a:rPr lang="en-US" b="1" dirty="0" smtClean="0">
                <a:solidFill>
                  <a:srgbClr val="FFFF00"/>
                </a:solidFill>
              </a:rPr>
              <a:t>Bar Chart</a:t>
            </a:r>
            <a:r>
              <a:rPr lang="en-US" dirty="0" smtClean="0">
                <a:solidFill>
                  <a:srgbClr val="FFFF00"/>
                </a:solidFill>
              </a:rPr>
              <a:t>:</a:t>
            </a:r>
          </a:p>
          <a:p>
            <a:pPr lvl="1" algn="just"/>
            <a:r>
              <a:rPr lang="en-US" b="1" dirty="0" smtClean="0">
                <a:solidFill>
                  <a:srgbClr val="FFFF00"/>
                </a:solidFill>
              </a:rPr>
              <a:t>Purpose</a:t>
            </a:r>
            <a:r>
              <a:rPr lang="en-US" dirty="0" smtClean="0">
                <a:solidFill>
                  <a:srgbClr val="FFFF00"/>
                </a:solidFill>
              </a:rPr>
              <a:t>: Bar charts, also known as a "bar graph" or "bar diagram," are used to represent data in a graphical format using rectangular bars. In project management, bar charts are commonly used to display activities or tasks along with their start and end dates.</a:t>
            </a:r>
          </a:p>
          <a:p>
            <a:pPr lvl="1" algn="just"/>
            <a:r>
              <a:rPr lang="en-US" b="1" dirty="0" smtClean="0">
                <a:solidFill>
                  <a:srgbClr val="FFFF00"/>
                </a:solidFill>
              </a:rPr>
              <a:t>Appearance</a:t>
            </a:r>
            <a:r>
              <a:rPr lang="en-US" dirty="0" smtClean="0">
                <a:solidFill>
                  <a:srgbClr val="FFFF00"/>
                </a:solidFill>
              </a:rPr>
              <a:t>: In a bar chart, each bar represents a specific task or activity, and the length of the bar corresponds to the duration of the task. The bars are typically arranged horizontally or vertically along a time axis.</a:t>
            </a:r>
          </a:p>
          <a:p>
            <a:pPr lvl="1" algn="just"/>
            <a:r>
              <a:rPr lang="en-US" b="1" dirty="0" smtClean="0">
                <a:solidFill>
                  <a:srgbClr val="FFFF00"/>
                </a:solidFill>
              </a:rPr>
              <a:t>Features</a:t>
            </a:r>
            <a:r>
              <a:rPr lang="en-US" dirty="0" smtClean="0">
                <a:solidFill>
                  <a:srgbClr val="FFFF00"/>
                </a:solidFill>
              </a:rPr>
              <a:t>:</a:t>
            </a:r>
          </a:p>
          <a:p>
            <a:pPr lvl="2" algn="just"/>
            <a:r>
              <a:rPr lang="en-US" dirty="0" smtClean="0">
                <a:solidFill>
                  <a:srgbClr val="FFFF00"/>
                </a:solidFill>
              </a:rPr>
              <a:t>Each bar is positioned at the start date of the corresponding task and extends to the end date.</a:t>
            </a:r>
          </a:p>
          <a:p>
            <a:pPr lvl="2" algn="just"/>
            <a:r>
              <a:rPr lang="en-US" dirty="0" smtClean="0">
                <a:solidFill>
                  <a:srgbClr val="FFFF00"/>
                </a:solidFill>
              </a:rPr>
              <a:t>Bar charts are simple and easy to understand, making them useful for presenting project schedules to stakeholders.</a:t>
            </a:r>
          </a:p>
          <a:p>
            <a:pPr lvl="2" algn="just"/>
            <a:r>
              <a:rPr lang="en-US" dirty="0" smtClean="0">
                <a:solidFill>
                  <a:srgbClr val="FFFF00"/>
                </a:solidFill>
              </a:rPr>
              <a:t>They do not typically show dependencies between tasks or the sequence in which tasks need to be performed.</a:t>
            </a:r>
          </a:p>
          <a:p>
            <a:pPr algn="just"/>
            <a:endParaRPr lang="en-US" dirty="0">
              <a:solidFill>
                <a:srgbClr val="FFFF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56823"/>
            <a:ext cx="10515600" cy="5520140"/>
          </a:xfrm>
        </p:spPr>
        <p:txBody>
          <a:bodyPr/>
          <a:lstStyle/>
          <a:p>
            <a:pPr algn="just"/>
            <a:r>
              <a:rPr lang="en-US" b="1" dirty="0" smtClean="0">
                <a:solidFill>
                  <a:srgbClr val="FFFF00"/>
                </a:solidFill>
              </a:rPr>
              <a:t>Gantt Chart</a:t>
            </a:r>
            <a:r>
              <a:rPr lang="en-US" dirty="0" smtClean="0">
                <a:solidFill>
                  <a:srgbClr val="FFFF00"/>
                </a:solidFill>
              </a:rPr>
              <a:t>:</a:t>
            </a:r>
          </a:p>
          <a:p>
            <a:pPr lvl="1" algn="just"/>
            <a:r>
              <a:rPr lang="en-US" b="1" dirty="0" smtClean="0">
                <a:solidFill>
                  <a:srgbClr val="FFFF00"/>
                </a:solidFill>
              </a:rPr>
              <a:t>Purpose</a:t>
            </a:r>
            <a:r>
              <a:rPr lang="en-US" dirty="0" smtClean="0">
                <a:solidFill>
                  <a:srgbClr val="FFFF00"/>
                </a:solidFill>
              </a:rPr>
              <a:t>: Gantt charts are a type of bar chart specifically designed for project management. They provide a visual representation of a project schedule, including task durations, dependencies, and the overall project timeline.</a:t>
            </a:r>
          </a:p>
          <a:p>
            <a:pPr lvl="1" algn="just"/>
            <a:r>
              <a:rPr lang="en-US" b="1" dirty="0" smtClean="0">
                <a:solidFill>
                  <a:srgbClr val="FFFF00"/>
                </a:solidFill>
              </a:rPr>
              <a:t>Appearance</a:t>
            </a:r>
            <a:r>
              <a:rPr lang="en-US" dirty="0" smtClean="0">
                <a:solidFill>
                  <a:srgbClr val="FFFF00"/>
                </a:solidFill>
              </a:rPr>
              <a:t>: In a Gantt chart, tasks are represented by horizontal bars positioned along a timeline. The length of each bar indicates the duration of the task, while the positioning of the bars shows the start and end dates. Dependencies between tasks are indicated by linking the bars with arrows.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antt Chart Example by ProductPlan"/>
          <p:cNvPicPr>
            <a:picLocks noChangeAspect="1" noChangeArrowheads="1"/>
          </p:cNvPicPr>
          <p:nvPr/>
        </p:nvPicPr>
        <p:blipFill>
          <a:blip r:embed="rId2">
            <a:lum bright="-40000" contrast="-30000"/>
          </a:blip>
          <a:srcRect/>
          <a:stretch>
            <a:fillRect/>
          </a:stretch>
        </p:blipFill>
        <p:spPr bwMode="auto">
          <a:xfrm>
            <a:off x="2069356" y="811369"/>
            <a:ext cx="6989814" cy="4662152"/>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564" y="352246"/>
            <a:ext cx="10515600" cy="755337"/>
          </a:xfrm>
          <a:solidFill>
            <a:schemeClr val="tx1"/>
          </a:solidFill>
        </p:spPr>
        <p:txBody>
          <a:bodyPr>
            <a:normAutofit/>
          </a:bodyPr>
          <a:lstStyle/>
          <a:p>
            <a:r>
              <a:rPr lang="en-US" dirty="0" smtClean="0">
                <a:solidFill>
                  <a:srgbClr val="FFFF00"/>
                </a:solidFill>
              </a:rPr>
              <a:t>Bar Chart</a:t>
            </a:r>
            <a:endParaRPr lang="en-US" dirty="0"/>
          </a:p>
        </p:txBody>
      </p:sp>
      <p:sp>
        <p:nvSpPr>
          <p:cNvPr id="76802" name="AutoShape 2" descr="Bar Chart Exam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6803" name="Picture 3"/>
          <p:cNvPicPr>
            <a:picLocks noChangeAspect="1" noChangeArrowheads="1"/>
          </p:cNvPicPr>
          <p:nvPr/>
        </p:nvPicPr>
        <p:blipFill>
          <a:blip r:embed="rId2">
            <a:lum contrast="-40000"/>
          </a:blip>
          <a:srcRect/>
          <a:stretch>
            <a:fillRect/>
          </a:stretch>
        </p:blipFill>
        <p:spPr bwMode="auto">
          <a:xfrm>
            <a:off x="1277936" y="988611"/>
            <a:ext cx="8840547" cy="494855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5033"/>
          </a:xfrm>
          <a:solidFill>
            <a:schemeClr val="tx1"/>
          </a:solidFill>
        </p:spPr>
        <p:txBody>
          <a:bodyPr>
            <a:normAutofit/>
          </a:bodyPr>
          <a:lstStyle/>
          <a:p>
            <a:r>
              <a:rPr lang="en-US" sz="2800" dirty="0" smtClean="0">
                <a:solidFill>
                  <a:srgbClr val="FFFF00"/>
                </a:solidFill>
              </a:rPr>
              <a:t>12 </a:t>
            </a:r>
            <a:r>
              <a:rPr lang="en-US" sz="2800" dirty="0" smtClean="0">
                <a:solidFill>
                  <a:srgbClr val="FFFF00"/>
                </a:solidFill>
              </a:rPr>
              <a:t>Product Control Systems and strategies for corrective actions</a:t>
            </a:r>
            <a:endParaRPr lang="en-US" sz="2800" dirty="0">
              <a:solidFill>
                <a:srgbClr val="FFFF00"/>
              </a:solidFill>
            </a:endParaRPr>
          </a:p>
        </p:txBody>
      </p:sp>
      <p:sp>
        <p:nvSpPr>
          <p:cNvPr id="3" name="Content Placeholder 2"/>
          <p:cNvSpPr>
            <a:spLocks noGrp="1"/>
          </p:cNvSpPr>
          <p:nvPr>
            <p:ph idx="1"/>
          </p:nvPr>
        </p:nvSpPr>
        <p:spPr>
          <a:xfrm>
            <a:off x="838200" y="1081826"/>
            <a:ext cx="10515600" cy="5776174"/>
          </a:xfrm>
        </p:spPr>
        <p:txBody>
          <a:bodyPr>
            <a:noAutofit/>
          </a:bodyPr>
          <a:lstStyle/>
          <a:p>
            <a:pPr algn="just"/>
            <a:r>
              <a:rPr lang="en-US" sz="2000" dirty="0" smtClean="0">
                <a:solidFill>
                  <a:srgbClr val="FFFF00"/>
                </a:solidFill>
              </a:rPr>
              <a:t>Product control systems are processes and mechanisms implemented by organizations to ensure the quality, consistency, and conformity of their products or services. These systems help monitor and manage various aspects of production, from raw material procurement to final product delivery, to meet customer requirements and regulatory standards. Corrective actions are strategies employed to address deviations or non-conformities identified within the product control system. Here are some common product control systems and strategies for corrective actions:</a:t>
            </a:r>
          </a:p>
          <a:p>
            <a:pPr algn="just"/>
            <a:r>
              <a:rPr lang="en-US" sz="2000" b="1" dirty="0" smtClean="0">
                <a:solidFill>
                  <a:srgbClr val="FFFF00"/>
                </a:solidFill>
              </a:rPr>
              <a:t>Quality Management Systems (QMS)</a:t>
            </a:r>
            <a:r>
              <a:rPr lang="en-US" sz="2000" dirty="0" smtClean="0">
                <a:solidFill>
                  <a:srgbClr val="FFFF00"/>
                </a:solidFill>
              </a:rPr>
              <a:t>:</a:t>
            </a:r>
          </a:p>
          <a:p>
            <a:pPr lvl="1" algn="just"/>
            <a:r>
              <a:rPr lang="en-US" sz="1800" dirty="0" smtClean="0">
                <a:solidFill>
                  <a:srgbClr val="FFFF00"/>
                </a:solidFill>
              </a:rPr>
              <a:t>QMS, such as ISO 9001, provide a framework for establishing and maintaining quality control processes throughout the organization.</a:t>
            </a:r>
          </a:p>
          <a:p>
            <a:pPr lvl="1" algn="just"/>
            <a:r>
              <a:rPr lang="en-US" sz="1800" dirty="0" smtClean="0">
                <a:solidFill>
                  <a:srgbClr val="FFFF00"/>
                </a:solidFill>
              </a:rPr>
              <a:t>Corrective actions within a QMS typically involve identifying root causes of quality issues, implementing corrective measures, and monitoring effectiveness through performance metrics and audits.</a:t>
            </a:r>
          </a:p>
          <a:p>
            <a:pPr algn="just"/>
            <a:r>
              <a:rPr lang="en-US" sz="2000" b="1" dirty="0" smtClean="0">
                <a:solidFill>
                  <a:srgbClr val="FFFF00"/>
                </a:solidFill>
              </a:rPr>
              <a:t>Statistical Process Control (SPC)</a:t>
            </a:r>
            <a:r>
              <a:rPr lang="en-US" sz="2000" dirty="0" smtClean="0">
                <a:solidFill>
                  <a:srgbClr val="FFFF00"/>
                </a:solidFill>
              </a:rPr>
              <a:t>:</a:t>
            </a:r>
          </a:p>
          <a:p>
            <a:pPr lvl="1" algn="just"/>
            <a:r>
              <a:rPr lang="en-US" sz="1800" dirty="0" smtClean="0">
                <a:solidFill>
                  <a:srgbClr val="FFFF00"/>
                </a:solidFill>
              </a:rPr>
              <a:t>SPC involves monitoring and controlling production processes through statistical techniques to ensure they operate within specified quality parameters.</a:t>
            </a:r>
          </a:p>
          <a:p>
            <a:pPr lvl="1" algn="just"/>
            <a:r>
              <a:rPr lang="en-US" sz="1800" dirty="0" smtClean="0">
                <a:solidFill>
                  <a:srgbClr val="FFFF00"/>
                </a:solidFill>
              </a:rPr>
              <a:t>Corrective actions in SPC may include adjusting process parameters, re-calibrating equipment, or conducting root cause analysis to identify and eliminate sources of variation.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1820"/>
            <a:ext cx="10515600" cy="6349284"/>
          </a:xfrm>
        </p:spPr>
        <p:txBody>
          <a:bodyPr>
            <a:normAutofit lnSpcReduction="10000"/>
          </a:bodyPr>
          <a:lstStyle/>
          <a:p>
            <a:r>
              <a:rPr lang="en-US" b="1" dirty="0" smtClean="0">
                <a:solidFill>
                  <a:srgbClr val="FFFF00"/>
                </a:solidFill>
              </a:rPr>
              <a:t>Failure Mode and Effects Analysis (FMEA)</a:t>
            </a:r>
            <a:r>
              <a:rPr lang="en-US" dirty="0" smtClean="0">
                <a:solidFill>
                  <a:srgbClr val="FFFF00"/>
                </a:solidFill>
              </a:rPr>
              <a:t>:</a:t>
            </a:r>
          </a:p>
          <a:p>
            <a:pPr lvl="1"/>
            <a:r>
              <a:rPr lang="en-US" dirty="0" smtClean="0">
                <a:solidFill>
                  <a:srgbClr val="FFFF00"/>
                </a:solidFill>
              </a:rPr>
              <a:t>FMEA is a proactive risk management tool used to identify potential failure modes in products or processes and assess their potential impact.</a:t>
            </a:r>
          </a:p>
          <a:p>
            <a:pPr lvl="1"/>
            <a:r>
              <a:rPr lang="en-US" dirty="0" smtClean="0">
                <a:solidFill>
                  <a:srgbClr val="FFFF00"/>
                </a:solidFill>
              </a:rPr>
              <a:t>Corrective actions in FMEA involve prioritizing and addressing high-risk failure modes through preventive measures or process improvements.</a:t>
            </a:r>
          </a:p>
          <a:p>
            <a:r>
              <a:rPr lang="en-US" b="1" dirty="0" smtClean="0">
                <a:solidFill>
                  <a:srgbClr val="FFFF00"/>
                </a:solidFill>
              </a:rPr>
              <a:t>Six Sigma</a:t>
            </a:r>
            <a:r>
              <a:rPr lang="en-US" dirty="0" smtClean="0">
                <a:solidFill>
                  <a:srgbClr val="FFFF00"/>
                </a:solidFill>
              </a:rPr>
              <a:t>:</a:t>
            </a:r>
          </a:p>
          <a:p>
            <a:pPr lvl="1"/>
            <a:r>
              <a:rPr lang="en-US" dirty="0" smtClean="0">
                <a:solidFill>
                  <a:srgbClr val="FFFF00"/>
                </a:solidFill>
              </a:rPr>
              <a:t>Six Sigma is a data-driven methodology aimed at reducing defects and improving process efficiency by systematically eliminating variation.</a:t>
            </a:r>
          </a:p>
          <a:p>
            <a:pPr lvl="1"/>
            <a:r>
              <a:rPr lang="en-US" dirty="0" smtClean="0">
                <a:solidFill>
                  <a:srgbClr val="FFFF00"/>
                </a:solidFill>
              </a:rPr>
              <a:t>Corrective actions in Six Sigma involve applying DMAIC (Define, Measure, Analyze, Improve, Control) methodology to identify root causes of defects, implement process improvements, and verify their effectiveness.</a:t>
            </a:r>
          </a:p>
          <a:p>
            <a:r>
              <a:rPr lang="en-US" b="1" dirty="0" smtClean="0">
                <a:solidFill>
                  <a:srgbClr val="FFFF00"/>
                </a:solidFill>
              </a:rPr>
              <a:t>Total Quality Management (TQM)</a:t>
            </a:r>
            <a:r>
              <a:rPr lang="en-US" dirty="0" smtClean="0">
                <a:solidFill>
                  <a:srgbClr val="FFFF00"/>
                </a:solidFill>
              </a:rPr>
              <a:t>:</a:t>
            </a:r>
          </a:p>
          <a:p>
            <a:pPr lvl="1"/>
            <a:r>
              <a:rPr lang="en-US" dirty="0" smtClean="0">
                <a:solidFill>
                  <a:srgbClr val="FFFF00"/>
                </a:solidFill>
              </a:rPr>
              <a:t>TQM is a holistic approach to quality management that emphasizes continuous improvement, customer focus, and employee involvement.</a:t>
            </a:r>
          </a:p>
          <a:p>
            <a:pPr lvl="1"/>
            <a:r>
              <a:rPr lang="en-US" dirty="0" smtClean="0">
                <a:solidFill>
                  <a:srgbClr val="FFFF00"/>
                </a:solidFill>
              </a:rPr>
              <a:t>Corrective actions in TQM involve empowering employees to identify and address quality issues, implementing process improvements, and fostering a culture of continuous learning and innovation.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3334"/>
            <a:ext cx="10515600" cy="6387921"/>
          </a:xfrm>
        </p:spPr>
        <p:txBody>
          <a:bodyPr>
            <a:normAutofit fontScale="92500"/>
          </a:bodyPr>
          <a:lstStyle/>
          <a:p>
            <a:pPr algn="just"/>
            <a:r>
              <a:rPr lang="en-US" b="1" dirty="0" smtClean="0">
                <a:solidFill>
                  <a:srgbClr val="FFFF00"/>
                </a:solidFill>
              </a:rPr>
              <a:t>Supplier Quality Management</a:t>
            </a:r>
            <a:r>
              <a:rPr lang="en-US" dirty="0" smtClean="0">
                <a:solidFill>
                  <a:srgbClr val="FFFF00"/>
                </a:solidFill>
              </a:rPr>
              <a:t>:</a:t>
            </a:r>
          </a:p>
          <a:p>
            <a:pPr lvl="1" algn="just"/>
            <a:r>
              <a:rPr lang="en-US" dirty="0" smtClean="0">
                <a:solidFill>
                  <a:srgbClr val="FFFF00"/>
                </a:solidFill>
              </a:rPr>
              <a:t>Supplier quality management systems ensure that suppliers meet quality standards and deliver materials or components that meet specifications.</a:t>
            </a:r>
          </a:p>
          <a:p>
            <a:pPr lvl="1" algn="just"/>
            <a:r>
              <a:rPr lang="en-US" dirty="0" smtClean="0">
                <a:solidFill>
                  <a:srgbClr val="FFFF00"/>
                </a:solidFill>
              </a:rPr>
              <a:t>Corrective actions with suppliers may include conducting supplier audits, providing feedback on non-conformities, and collaborating to implement corrective and preventive measures.</a:t>
            </a:r>
          </a:p>
          <a:p>
            <a:pPr algn="just"/>
            <a:r>
              <a:rPr lang="en-US" b="1" dirty="0" smtClean="0">
                <a:solidFill>
                  <a:srgbClr val="FFFF00"/>
                </a:solidFill>
              </a:rPr>
              <a:t>Customer Feedback and Complaint Handling</a:t>
            </a:r>
            <a:r>
              <a:rPr lang="en-US" dirty="0" smtClean="0">
                <a:solidFill>
                  <a:srgbClr val="FFFF00"/>
                </a:solidFill>
              </a:rPr>
              <a:t>:</a:t>
            </a:r>
          </a:p>
          <a:p>
            <a:pPr lvl="1" algn="just"/>
            <a:r>
              <a:rPr lang="en-US" dirty="0" smtClean="0">
                <a:solidFill>
                  <a:srgbClr val="FFFF00"/>
                </a:solidFill>
              </a:rPr>
              <a:t>Systems for collecting and analyzing customer feedback and complaints are essential for identifying product quality issues and opportunities for improvement.</a:t>
            </a:r>
          </a:p>
          <a:p>
            <a:pPr lvl="1" algn="just"/>
            <a:r>
              <a:rPr lang="en-US" dirty="0" smtClean="0">
                <a:solidFill>
                  <a:srgbClr val="FFFF00"/>
                </a:solidFill>
              </a:rPr>
              <a:t>Corrective actions based on customer feedback may involve issuing product recalls, implementing design changes, or improving customer service processes.</a:t>
            </a:r>
          </a:p>
          <a:p>
            <a:pPr algn="just"/>
            <a:r>
              <a:rPr lang="en-US" b="1" dirty="0" smtClean="0">
                <a:solidFill>
                  <a:srgbClr val="FFFF00"/>
                </a:solidFill>
              </a:rPr>
              <a:t>Product Lifecycle Management (PLM)</a:t>
            </a:r>
            <a:r>
              <a:rPr lang="en-US" dirty="0" smtClean="0">
                <a:solidFill>
                  <a:srgbClr val="FFFF00"/>
                </a:solidFill>
              </a:rPr>
              <a:t>:</a:t>
            </a:r>
          </a:p>
          <a:p>
            <a:pPr lvl="1" algn="just"/>
            <a:r>
              <a:rPr lang="en-US" dirty="0" smtClean="0">
                <a:solidFill>
                  <a:srgbClr val="FFFF00"/>
                </a:solidFill>
              </a:rPr>
              <a:t>PLM systems help manage the entire lifecycle of a product, from concept development to end-of-life disposal.</a:t>
            </a:r>
          </a:p>
          <a:p>
            <a:pPr lvl="1" algn="just"/>
            <a:r>
              <a:rPr lang="en-US" dirty="0" smtClean="0">
                <a:solidFill>
                  <a:srgbClr val="FFFF00"/>
                </a:solidFill>
              </a:rPr>
              <a:t>Corrective actions in PLM may involve revising product specifications, updating documentation, or implementing design changes based on feedback from testing and usage data.</a:t>
            </a:r>
          </a:p>
          <a:p>
            <a:pPr algn="just"/>
            <a:endParaRPr lang="en-US" dirty="0" smtClean="0">
              <a:solidFill>
                <a:srgbClr val="FFFF00"/>
              </a:solidFill>
            </a:endParaRP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0943"/>
          </a:xfrm>
          <a:solidFill>
            <a:schemeClr val="tx1"/>
          </a:solidFill>
        </p:spPr>
        <p:txBody>
          <a:bodyPr>
            <a:noAutofit/>
          </a:bodyPr>
          <a:lstStyle/>
          <a:p>
            <a:pPr algn="just"/>
            <a:r>
              <a:rPr lang="en-US" sz="3200" dirty="0" smtClean="0">
                <a:solidFill>
                  <a:srgbClr val="FFFF00"/>
                </a:solidFill>
              </a:rPr>
              <a:t>13 Types of waste and Lean process to minimize wastages	</a:t>
            </a:r>
            <a:endParaRPr lang="en-US" sz="3200" dirty="0">
              <a:solidFill>
                <a:srgbClr val="FFFF00"/>
              </a:solidFill>
            </a:endParaRPr>
          </a:p>
        </p:txBody>
      </p:sp>
      <p:sp>
        <p:nvSpPr>
          <p:cNvPr id="3" name="Content Placeholder 2"/>
          <p:cNvSpPr>
            <a:spLocks noGrp="1"/>
          </p:cNvSpPr>
          <p:nvPr>
            <p:ph idx="1"/>
          </p:nvPr>
        </p:nvSpPr>
        <p:spPr>
          <a:xfrm>
            <a:off x="838200" y="1223492"/>
            <a:ext cx="10515600" cy="4546243"/>
          </a:xfrm>
        </p:spPr>
        <p:txBody>
          <a:bodyPr>
            <a:normAutofit/>
          </a:bodyPr>
          <a:lstStyle/>
          <a:p>
            <a:pPr algn="just">
              <a:buNone/>
            </a:pPr>
            <a:r>
              <a:rPr lang="en-US" sz="3600" b="1" dirty="0" smtClean="0">
                <a:solidFill>
                  <a:srgbClr val="FFFF00"/>
                </a:solidFill>
              </a:rPr>
              <a:t>Types of waste</a:t>
            </a:r>
          </a:p>
          <a:p>
            <a:pPr algn="just"/>
            <a:r>
              <a:rPr lang="en-US" b="1" dirty="0" smtClean="0">
                <a:solidFill>
                  <a:srgbClr val="FFFF00"/>
                </a:solidFill>
              </a:rPr>
              <a:t>Liquid Waste</a:t>
            </a:r>
            <a:r>
              <a:rPr lang="en-US" dirty="0" smtClean="0">
                <a:solidFill>
                  <a:srgbClr val="FFFF00"/>
                </a:solidFill>
              </a:rPr>
              <a:t>: Consists of dirty water, organic liquids, wash water, and rainwater. Classified as point source or non-point source waste.</a:t>
            </a:r>
          </a:p>
          <a:p>
            <a:pPr algn="just"/>
            <a:r>
              <a:rPr lang="en-US" b="1" dirty="0" smtClean="0">
                <a:solidFill>
                  <a:srgbClr val="FFFF00"/>
                </a:solidFill>
              </a:rPr>
              <a:t>Solid Rubbish</a:t>
            </a:r>
            <a:r>
              <a:rPr lang="en-US" dirty="0" smtClean="0">
                <a:solidFill>
                  <a:srgbClr val="FFFF00"/>
                </a:solidFill>
              </a:rPr>
              <a:t>: Includes plastic waste, paper/card waste, tins and metals, ceramics and glass. These items can often be recycled.</a:t>
            </a:r>
          </a:p>
          <a:p>
            <a:pPr algn="just"/>
            <a:r>
              <a:rPr lang="en-US" b="1" dirty="0" smtClean="0">
                <a:solidFill>
                  <a:srgbClr val="FFFF00"/>
                </a:solidFill>
              </a:rPr>
              <a:t>Organic Waste</a:t>
            </a:r>
            <a:r>
              <a:rPr lang="en-US" dirty="0" smtClean="0">
                <a:solidFill>
                  <a:srgbClr val="FFFF00"/>
                </a:solidFill>
              </a:rPr>
              <a:t>: Comprises food waste, garden waste, manure, and rotten meat. Should be disposed of properly to avoid methane production in landfills.</a:t>
            </a:r>
          </a:p>
          <a:p>
            <a:pPr algn="just"/>
            <a:endParaRPr lang="en-US" dirty="0" smtClean="0">
              <a:solidFill>
                <a:srgbClr val="FFFF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9854"/>
            <a:ext cx="10515600" cy="5417109"/>
          </a:xfrm>
        </p:spPr>
        <p:txBody>
          <a:bodyPr/>
          <a:lstStyle/>
          <a:p>
            <a:pPr algn="just"/>
            <a:r>
              <a:rPr lang="en-US" b="1" dirty="0" smtClean="0">
                <a:solidFill>
                  <a:srgbClr val="FFFF00"/>
                </a:solidFill>
              </a:rPr>
              <a:t>Recyclable Rubbish</a:t>
            </a:r>
            <a:r>
              <a:rPr lang="en-US" dirty="0" smtClean="0">
                <a:solidFill>
                  <a:srgbClr val="FFFF00"/>
                </a:solidFill>
              </a:rPr>
              <a:t>: Includes items like paper, metals, furniture, and organic waste that can be converted into reusable products.</a:t>
            </a:r>
          </a:p>
          <a:p>
            <a:pPr algn="just"/>
            <a:r>
              <a:rPr lang="en-US" b="1" dirty="0" smtClean="0">
                <a:solidFill>
                  <a:srgbClr val="FFFF00"/>
                </a:solidFill>
              </a:rPr>
              <a:t>Hazardous Waste</a:t>
            </a:r>
            <a:r>
              <a:rPr lang="en-US" dirty="0" smtClean="0">
                <a:solidFill>
                  <a:srgbClr val="FFFF00"/>
                </a:solidFill>
              </a:rPr>
              <a:t>: Contains flammable, toxic, corrosive, and reactive materials that can harm humans and the environment. Requires proper disposal methods, often through waste removal companies.</a:t>
            </a:r>
          </a:p>
          <a:p>
            <a:pPr algn="just"/>
            <a:endParaRPr lang="en-US" dirty="0">
              <a:solidFill>
                <a:srgbClr val="FFFF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4851"/>
            <a:ext cx="10515600" cy="5842112"/>
          </a:xfrm>
        </p:spPr>
        <p:txBody>
          <a:bodyPr>
            <a:normAutofit fontScale="92500"/>
          </a:bodyPr>
          <a:lstStyle/>
          <a:p>
            <a:pPr algn="just"/>
            <a:r>
              <a:rPr lang="en-US" dirty="0" smtClean="0">
                <a:solidFill>
                  <a:srgbClr val="FFFF00"/>
                </a:solidFill>
              </a:rPr>
              <a:t>Lean methodology provides a systematic approach to minimize wastages across various processes within an organization. Here's an overview of key Lean processes commonly used to minimize waste:</a:t>
            </a:r>
          </a:p>
          <a:p>
            <a:pPr algn="just"/>
            <a:r>
              <a:rPr lang="en-US" b="1" dirty="0" smtClean="0">
                <a:solidFill>
                  <a:srgbClr val="FFFF00"/>
                </a:solidFill>
              </a:rPr>
              <a:t>Value Stream Mapping (VSM)</a:t>
            </a:r>
            <a:r>
              <a:rPr lang="en-US" dirty="0" smtClean="0">
                <a:solidFill>
                  <a:srgbClr val="FFFF00"/>
                </a:solidFill>
              </a:rPr>
              <a:t>:</a:t>
            </a:r>
          </a:p>
          <a:p>
            <a:pPr lvl="1" algn="just"/>
            <a:r>
              <a:rPr lang="en-US" dirty="0" smtClean="0">
                <a:solidFill>
                  <a:srgbClr val="FFFF00"/>
                </a:solidFill>
              </a:rPr>
              <a:t>Value stream mapping is a visual tool used to analyze and improve the flow of materials and information through a process.</a:t>
            </a:r>
          </a:p>
          <a:p>
            <a:pPr lvl="1" algn="just"/>
            <a:r>
              <a:rPr lang="en-US" dirty="0" smtClean="0">
                <a:solidFill>
                  <a:srgbClr val="FFFF00"/>
                </a:solidFill>
              </a:rPr>
              <a:t>By mapping out the current state of a process and identifying value-added and non-value-added activities, organizations can pinpoint areas of waste and inefficiency.</a:t>
            </a:r>
          </a:p>
          <a:p>
            <a:pPr lvl="1" algn="just"/>
            <a:r>
              <a:rPr lang="en-US" dirty="0" smtClean="0">
                <a:solidFill>
                  <a:srgbClr val="FFFF00"/>
                </a:solidFill>
              </a:rPr>
              <a:t>Lean practitioners then develop future state maps to design optimized processes that minimize waste and improve overall efficiency.</a:t>
            </a:r>
          </a:p>
          <a:p>
            <a:pPr algn="just"/>
            <a:r>
              <a:rPr lang="en-US" b="1" dirty="0" smtClean="0">
                <a:solidFill>
                  <a:srgbClr val="FFFF00"/>
                </a:solidFill>
              </a:rPr>
              <a:t>5S Methodology</a:t>
            </a:r>
            <a:r>
              <a:rPr lang="en-US" dirty="0" smtClean="0">
                <a:solidFill>
                  <a:srgbClr val="FFFF00"/>
                </a:solidFill>
              </a:rPr>
              <a:t>:</a:t>
            </a:r>
          </a:p>
          <a:p>
            <a:pPr lvl="1" algn="just"/>
            <a:r>
              <a:rPr lang="en-US" dirty="0" smtClean="0">
                <a:solidFill>
                  <a:srgbClr val="FFFF00"/>
                </a:solidFill>
              </a:rPr>
              <a:t>5S is a workplace organization technique focused on creating a clean, organized, and efficient work environment.</a:t>
            </a:r>
          </a:p>
          <a:p>
            <a:pPr lvl="1" algn="just"/>
            <a:r>
              <a:rPr lang="en-US" dirty="0" smtClean="0">
                <a:solidFill>
                  <a:srgbClr val="FFFF00"/>
                </a:solidFill>
              </a:rPr>
              <a:t>The five S's stand for Sort, Set in Order, Shine, Standardize, and Sustain.</a:t>
            </a:r>
          </a:p>
          <a:p>
            <a:pPr lvl="1" algn="just"/>
            <a:r>
              <a:rPr lang="en-US" dirty="0" smtClean="0">
                <a:solidFill>
                  <a:srgbClr val="FFFF00"/>
                </a:solidFill>
              </a:rPr>
              <a:t>By systematically implementing these principles, organizations can reduce waste related to unnecessary movement, waiting, and searching for tools or materials.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4851"/>
            <a:ext cx="10515600" cy="5842112"/>
          </a:xfrm>
        </p:spPr>
        <p:txBody>
          <a:bodyPr>
            <a:normAutofit fontScale="85000" lnSpcReduction="20000"/>
          </a:bodyPr>
          <a:lstStyle/>
          <a:p>
            <a:pPr algn="just"/>
            <a:r>
              <a:rPr lang="en-US" b="1" dirty="0" smtClean="0">
                <a:solidFill>
                  <a:srgbClr val="FFFF00"/>
                </a:solidFill>
              </a:rPr>
              <a:t>Just-in-Time (JIT) Production</a:t>
            </a:r>
            <a:r>
              <a:rPr lang="en-US" dirty="0" smtClean="0">
                <a:solidFill>
                  <a:srgbClr val="FFFF00"/>
                </a:solidFill>
              </a:rPr>
              <a:t>:</a:t>
            </a:r>
          </a:p>
          <a:p>
            <a:pPr lvl="1" algn="just"/>
            <a:r>
              <a:rPr lang="en-US" dirty="0" smtClean="0">
                <a:solidFill>
                  <a:srgbClr val="FFFF00"/>
                </a:solidFill>
              </a:rPr>
              <a:t>JIT production aims to produce goods or services exactly when they are needed, in the quantity required, and without excess inventory.</a:t>
            </a:r>
          </a:p>
          <a:p>
            <a:pPr lvl="1" algn="just"/>
            <a:r>
              <a:rPr lang="en-US" dirty="0" smtClean="0">
                <a:solidFill>
                  <a:srgbClr val="FFFF00"/>
                </a:solidFill>
              </a:rPr>
              <a:t>By synchronizing production with customer demand, organizations can minimize waste related to overproduction, excess inventory, and transportation.</a:t>
            </a:r>
          </a:p>
          <a:p>
            <a:pPr algn="just"/>
            <a:r>
              <a:rPr lang="en-US" b="1" dirty="0" smtClean="0">
                <a:solidFill>
                  <a:srgbClr val="FFFF00"/>
                </a:solidFill>
              </a:rPr>
              <a:t>Kaizen (Continuous Improvement)</a:t>
            </a:r>
            <a:r>
              <a:rPr lang="en-US" dirty="0" smtClean="0">
                <a:solidFill>
                  <a:srgbClr val="FFFF00"/>
                </a:solidFill>
              </a:rPr>
              <a:t>:</a:t>
            </a:r>
          </a:p>
          <a:p>
            <a:pPr lvl="1" algn="just"/>
            <a:r>
              <a:rPr lang="en-US" dirty="0" smtClean="0">
                <a:solidFill>
                  <a:srgbClr val="FFFF00"/>
                </a:solidFill>
              </a:rPr>
              <a:t>Kaizen involves continuously identifying and implementing small incremental improvements to processes, systems, and workflows.</a:t>
            </a:r>
          </a:p>
          <a:p>
            <a:pPr lvl="1" algn="just"/>
            <a:r>
              <a:rPr lang="en-US" dirty="0" smtClean="0">
                <a:solidFill>
                  <a:srgbClr val="FFFF00"/>
                </a:solidFill>
              </a:rPr>
              <a:t>Through employee involvement and empowerment, organizations can systematically eliminate waste and drive continuous improvement across all aspects of their operations.</a:t>
            </a:r>
          </a:p>
          <a:p>
            <a:pPr algn="just"/>
            <a:r>
              <a:rPr lang="en-US" b="1" dirty="0" smtClean="0">
                <a:solidFill>
                  <a:srgbClr val="FFFF00"/>
                </a:solidFill>
              </a:rPr>
              <a:t>Total Productive Maintenance (TPM)</a:t>
            </a:r>
            <a:r>
              <a:rPr lang="en-US" dirty="0" smtClean="0">
                <a:solidFill>
                  <a:srgbClr val="FFFF00"/>
                </a:solidFill>
              </a:rPr>
              <a:t>:</a:t>
            </a:r>
          </a:p>
          <a:p>
            <a:pPr lvl="1" algn="just"/>
            <a:r>
              <a:rPr lang="en-US" dirty="0" smtClean="0">
                <a:solidFill>
                  <a:srgbClr val="FFFF00"/>
                </a:solidFill>
              </a:rPr>
              <a:t>TPM focuses on maximizing equipment effectiveness and reliability to eliminate downtime, defects, and breakdowns.</a:t>
            </a:r>
          </a:p>
          <a:p>
            <a:pPr lvl="1" algn="just"/>
            <a:r>
              <a:rPr lang="en-US" dirty="0" smtClean="0">
                <a:solidFill>
                  <a:srgbClr val="FFFF00"/>
                </a:solidFill>
              </a:rPr>
              <a:t>By implementing proactive maintenance practices and involving operators in equipment maintenance activities, organizations can minimize waste related to unplanned downtime, defects, and </a:t>
            </a:r>
            <a:r>
              <a:rPr lang="en-US" dirty="0" err="1" smtClean="0">
                <a:solidFill>
                  <a:srgbClr val="FFFF00"/>
                </a:solidFill>
              </a:rPr>
              <a:t>overprocessing</a:t>
            </a:r>
            <a:r>
              <a:rPr lang="en-US" dirty="0" smtClean="0">
                <a:solidFill>
                  <a:srgbClr val="FFFF00"/>
                </a:solidFill>
              </a:rPr>
              <a:t>.</a:t>
            </a:r>
          </a:p>
          <a:p>
            <a:pPr algn="just"/>
            <a:r>
              <a:rPr lang="en-US" b="1" dirty="0" err="1" smtClean="0">
                <a:solidFill>
                  <a:srgbClr val="FFFF00"/>
                </a:solidFill>
              </a:rPr>
              <a:t>Poka</a:t>
            </a:r>
            <a:r>
              <a:rPr lang="en-US" b="1" dirty="0" smtClean="0">
                <a:solidFill>
                  <a:srgbClr val="FFFF00"/>
                </a:solidFill>
              </a:rPr>
              <a:t>-Yoke (Error-Proofing)</a:t>
            </a:r>
            <a:r>
              <a:rPr lang="en-US" dirty="0" smtClean="0">
                <a:solidFill>
                  <a:srgbClr val="FFFF00"/>
                </a:solidFill>
              </a:rPr>
              <a:t>:</a:t>
            </a:r>
          </a:p>
          <a:p>
            <a:pPr lvl="1" algn="just"/>
            <a:r>
              <a:rPr lang="en-US" dirty="0" err="1" smtClean="0">
                <a:solidFill>
                  <a:srgbClr val="FFFF00"/>
                </a:solidFill>
              </a:rPr>
              <a:t>Poka</a:t>
            </a:r>
            <a:r>
              <a:rPr lang="en-US" dirty="0" smtClean="0">
                <a:solidFill>
                  <a:srgbClr val="FFFF00"/>
                </a:solidFill>
              </a:rPr>
              <a:t>-Yoke involves designing processes or systems in a way that prevents errors from occurring or detects them before they result in defects or waste.</a:t>
            </a:r>
          </a:p>
          <a:p>
            <a:pPr lvl="1" algn="just"/>
            <a:r>
              <a:rPr lang="en-US" dirty="0" smtClean="0">
                <a:solidFill>
                  <a:srgbClr val="FFFF00"/>
                </a:solidFill>
              </a:rPr>
              <a:t>By implementing mistake-proofing techniques such as visual cues, checklists, and automated controls, organizations can minimize waste related to defects, rework, and </a:t>
            </a:r>
            <a:r>
              <a:rPr lang="en-US" dirty="0" err="1" smtClean="0">
                <a:solidFill>
                  <a:srgbClr val="FFFF00"/>
                </a:solidFill>
              </a:rPr>
              <a:t>overprocessing</a:t>
            </a:r>
            <a:r>
              <a:rPr lang="en-US" dirty="0" smtClean="0">
                <a:solidFill>
                  <a:srgbClr val="FFFF00"/>
                </a:solidFill>
              </a:rPr>
              <a:t>.</a:t>
            </a: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1247"/>
          </a:xfrm>
          <a:solidFill>
            <a:schemeClr val="tx1"/>
          </a:solidFill>
        </p:spPr>
        <p:txBody>
          <a:bodyPr/>
          <a:lstStyle/>
          <a:p>
            <a:r>
              <a:rPr lang="en-US" dirty="0" smtClean="0">
                <a:solidFill>
                  <a:srgbClr val="FFFF00"/>
                </a:solidFill>
              </a:rPr>
              <a:t>14 </a:t>
            </a:r>
            <a:r>
              <a:rPr lang="en-US" dirty="0" smtClean="0">
                <a:solidFill>
                  <a:srgbClr val="FFFF00"/>
                </a:solidFill>
              </a:rPr>
              <a:t>Master production Scheduling</a:t>
            </a:r>
          </a:p>
        </p:txBody>
      </p:sp>
      <p:sp>
        <p:nvSpPr>
          <p:cNvPr id="3" name="Content Placeholder 2"/>
          <p:cNvSpPr>
            <a:spLocks noGrp="1"/>
          </p:cNvSpPr>
          <p:nvPr>
            <p:ph idx="1"/>
          </p:nvPr>
        </p:nvSpPr>
        <p:spPr>
          <a:xfrm>
            <a:off x="838200" y="1390918"/>
            <a:ext cx="10515600" cy="5467082"/>
          </a:xfrm>
        </p:spPr>
        <p:txBody>
          <a:bodyPr>
            <a:normAutofit fontScale="92500" lnSpcReduction="10000"/>
          </a:bodyPr>
          <a:lstStyle/>
          <a:p>
            <a:pPr algn="just"/>
            <a:r>
              <a:rPr lang="en-US" dirty="0" smtClean="0">
                <a:solidFill>
                  <a:srgbClr val="FFFF00"/>
                </a:solidFill>
              </a:rPr>
              <a:t>The Master Production Schedule (MPS) is a crucial planning tool in manufacturing operations that helps synchronize production with customer demand and available resources. Here's a summary of the key points about MPS:</a:t>
            </a:r>
          </a:p>
          <a:p>
            <a:pPr algn="just"/>
            <a:r>
              <a:rPr lang="en-US" b="1" dirty="0" smtClean="0">
                <a:solidFill>
                  <a:srgbClr val="FFFF00"/>
                </a:solidFill>
              </a:rPr>
              <a:t>Purpose and Importance</a:t>
            </a:r>
            <a:r>
              <a:rPr lang="en-US" dirty="0" smtClean="0">
                <a:solidFill>
                  <a:srgbClr val="FFFF00"/>
                </a:solidFill>
              </a:rPr>
              <a:t>:</a:t>
            </a:r>
          </a:p>
          <a:p>
            <a:pPr lvl="1" algn="just"/>
            <a:r>
              <a:rPr lang="en-US" dirty="0" smtClean="0">
                <a:solidFill>
                  <a:srgbClr val="FFFF00"/>
                </a:solidFill>
              </a:rPr>
              <a:t>The MPS outlines the schedule for completing end items and serves as a linkage between planning processes.</a:t>
            </a:r>
          </a:p>
          <a:p>
            <a:pPr lvl="1" algn="just"/>
            <a:r>
              <a:rPr lang="en-US" dirty="0" smtClean="0">
                <a:solidFill>
                  <a:srgbClr val="FFFF00"/>
                </a:solidFill>
              </a:rPr>
              <a:t>It provides information on the quantity and timing of production for individual end items over a planning horizon.</a:t>
            </a:r>
          </a:p>
          <a:p>
            <a:pPr lvl="1" algn="just"/>
            <a:r>
              <a:rPr lang="en-US" dirty="0" smtClean="0">
                <a:solidFill>
                  <a:srgbClr val="FFFF00"/>
                </a:solidFill>
              </a:rPr>
              <a:t>MPS aids in planning responses to market demands and provides essential information for production, planning, purchasing, and top management.</a:t>
            </a:r>
          </a:p>
          <a:p>
            <a:pPr algn="just"/>
            <a:r>
              <a:rPr lang="en-US" b="1" dirty="0" smtClean="0">
                <a:solidFill>
                  <a:srgbClr val="FFFF00"/>
                </a:solidFill>
              </a:rPr>
              <a:t>Role in Balancing Demand and Supply</a:t>
            </a:r>
            <a:r>
              <a:rPr lang="en-US" dirty="0" smtClean="0">
                <a:solidFill>
                  <a:srgbClr val="FFFF00"/>
                </a:solidFill>
              </a:rPr>
              <a:t>:</a:t>
            </a:r>
          </a:p>
          <a:p>
            <a:pPr lvl="1" algn="just"/>
            <a:r>
              <a:rPr lang="en-US" dirty="0" smtClean="0">
                <a:solidFill>
                  <a:srgbClr val="FFFF00"/>
                </a:solidFill>
              </a:rPr>
              <a:t>MPS helps balance customer demand with the factory's capacity and supplier capabilities.</a:t>
            </a:r>
          </a:p>
          <a:p>
            <a:pPr lvl="1" algn="just"/>
            <a:r>
              <a:rPr lang="en-US" dirty="0" smtClean="0">
                <a:solidFill>
                  <a:srgbClr val="FFFF00"/>
                </a:solidFill>
              </a:rPr>
              <a:t>It determines the number of items to be produced and planned inventories of raw materials, finished products, and parts.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63638"/>
            <a:ext cx="10515600" cy="6394361"/>
          </a:xfrm>
        </p:spPr>
        <p:txBody>
          <a:bodyPr>
            <a:normAutofit lnSpcReduction="10000"/>
          </a:bodyPr>
          <a:lstStyle/>
          <a:p>
            <a:pPr algn="just"/>
            <a:r>
              <a:rPr lang="en-US" b="1" dirty="0" smtClean="0">
                <a:solidFill>
                  <a:srgbClr val="FFFF00"/>
                </a:solidFill>
              </a:rPr>
              <a:t>Inputs and Outputs</a:t>
            </a:r>
            <a:r>
              <a:rPr lang="en-US" dirty="0" smtClean="0">
                <a:solidFill>
                  <a:srgbClr val="FFFF00"/>
                </a:solidFill>
              </a:rPr>
              <a:t>:</a:t>
            </a:r>
          </a:p>
          <a:p>
            <a:pPr lvl="1" algn="just"/>
            <a:r>
              <a:rPr lang="en-US" dirty="0" smtClean="0">
                <a:solidFill>
                  <a:srgbClr val="FFFF00"/>
                </a:solidFill>
              </a:rPr>
              <a:t>Inputs for creating an MPS include customer orders, production plans from aggregate planning, forecasts, available resources, inventory levels, and capacity constraints.</a:t>
            </a:r>
          </a:p>
          <a:p>
            <a:pPr lvl="1" algn="just"/>
            <a:r>
              <a:rPr lang="en-US" dirty="0" smtClean="0">
                <a:solidFill>
                  <a:srgbClr val="FFFF00"/>
                </a:solidFill>
              </a:rPr>
              <a:t>Outputs of MPS include production quantities, due dates, available-to-promise quantities, and projected available balances.</a:t>
            </a:r>
          </a:p>
          <a:p>
            <a:pPr algn="just"/>
            <a:r>
              <a:rPr lang="en-US" b="1" dirty="0" smtClean="0">
                <a:solidFill>
                  <a:srgbClr val="FFFF00"/>
                </a:solidFill>
              </a:rPr>
              <a:t>Nature of MPS</a:t>
            </a:r>
            <a:r>
              <a:rPr lang="en-US" dirty="0" smtClean="0">
                <a:solidFill>
                  <a:srgbClr val="FFFF00"/>
                </a:solidFill>
              </a:rPr>
              <a:t>:</a:t>
            </a:r>
          </a:p>
          <a:p>
            <a:pPr lvl="1" algn="just"/>
            <a:r>
              <a:rPr lang="en-US" dirty="0" smtClean="0">
                <a:solidFill>
                  <a:srgbClr val="FFFF00"/>
                </a:solidFill>
              </a:rPr>
              <a:t>MPS focuses on end items and does not act as a sales forecast, manufacturing schedule, wish list, or final assembly schedule.</a:t>
            </a:r>
          </a:p>
          <a:p>
            <a:pPr lvl="1" algn="just"/>
            <a:r>
              <a:rPr lang="en-US" dirty="0" smtClean="0">
                <a:solidFill>
                  <a:srgbClr val="FFFF00"/>
                </a:solidFill>
              </a:rPr>
              <a:t>It does not involve detailed planning for parts or components, which are addressed in subsequent planning stages.</a:t>
            </a:r>
          </a:p>
          <a:p>
            <a:pPr algn="just"/>
            <a:r>
              <a:rPr lang="en-US" b="1" dirty="0" smtClean="0">
                <a:solidFill>
                  <a:srgbClr val="FFFF00"/>
                </a:solidFill>
              </a:rPr>
              <a:t>Steps in Creating an MPS</a:t>
            </a:r>
            <a:r>
              <a:rPr lang="en-US" dirty="0" smtClean="0">
                <a:solidFill>
                  <a:srgbClr val="FFFF00"/>
                </a:solidFill>
              </a:rPr>
              <a:t>:</a:t>
            </a:r>
          </a:p>
          <a:p>
            <a:pPr lvl="1" algn="just"/>
            <a:r>
              <a:rPr lang="en-US" dirty="0" smtClean="0">
                <a:solidFill>
                  <a:srgbClr val="FFFF00"/>
                </a:solidFill>
              </a:rPr>
              <a:t>Forming a preliminary MPS based on input data and forecasts.</a:t>
            </a:r>
          </a:p>
          <a:p>
            <a:pPr lvl="1" algn="just"/>
            <a:r>
              <a:rPr lang="en-US" dirty="0" smtClean="0">
                <a:solidFill>
                  <a:srgbClr val="FFFF00"/>
                </a:solidFill>
              </a:rPr>
              <a:t>Performing rough-cut capacity planning to ensure production capacity aligns with the schedule.</a:t>
            </a:r>
          </a:p>
          <a:p>
            <a:pPr lvl="1" algn="just"/>
            <a:r>
              <a:rPr lang="en-US" dirty="0" smtClean="0">
                <a:solidFill>
                  <a:srgbClr val="FFFF00"/>
                </a:solidFill>
              </a:rPr>
              <a:t>Resolving any discrepancies or conflicts in the MPS to create a finalized production plan.</a:t>
            </a:r>
          </a:p>
          <a:p>
            <a:pPr algn="just"/>
            <a:endParaRPr lang="en-US" dirty="0" smtClean="0">
              <a:solidFill>
                <a:srgbClr val="FFFF00"/>
              </a:solidFill>
            </a:endParaRPr>
          </a:p>
          <a:p>
            <a:pPr algn="just"/>
            <a:endParaRPr lang="en-US" dirty="0">
              <a:solidFill>
                <a:srgbClr val="FFFF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421</TotalTime>
  <Words>6375</Words>
  <Application>Microsoft Office PowerPoint</Application>
  <PresentationFormat>Custom</PresentationFormat>
  <Paragraphs>350</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Operations Planning &amp; Control</vt:lpstr>
      <vt:lpstr>1 PPC in different production Systems </vt:lpstr>
      <vt:lpstr>Slide 3</vt:lpstr>
      <vt:lpstr>Slide 4</vt:lpstr>
      <vt:lpstr>Slide 5</vt:lpstr>
      <vt:lpstr>2 Materials Requirements Planning (MRP I) AND MRP II</vt:lpstr>
      <vt:lpstr>Slide 7</vt:lpstr>
      <vt:lpstr>Slide 8</vt:lpstr>
      <vt:lpstr>Slide 9</vt:lpstr>
      <vt:lpstr>3 Enterprise Resource Planning (ERP) and Global Practices </vt:lpstr>
      <vt:lpstr>Slide 11</vt:lpstr>
      <vt:lpstr>Slide 12</vt:lpstr>
      <vt:lpstr>4 Aggregate Planning: Meaning, Strategies and Cost</vt:lpstr>
      <vt:lpstr>Slide 14</vt:lpstr>
      <vt:lpstr>Slide 15</vt:lpstr>
      <vt:lpstr>5 5S Techniques of Eliminating Wastes </vt:lpstr>
      <vt:lpstr>Slide 17</vt:lpstr>
      <vt:lpstr>6 Objective of Production Planning &amp; Control, Functions </vt:lpstr>
      <vt:lpstr>Slide 19</vt:lpstr>
      <vt:lpstr>Slide 20</vt:lpstr>
      <vt:lpstr>7 Roles &amp; Responsibilities of PPC Manager</vt:lpstr>
      <vt:lpstr>Slide 22</vt:lpstr>
      <vt:lpstr>Slide 23</vt:lpstr>
      <vt:lpstr>8 Capacity planning: Concept, Types </vt:lpstr>
      <vt:lpstr>Slide 25</vt:lpstr>
      <vt:lpstr>Slide 26</vt:lpstr>
      <vt:lpstr>9 Loading: Process and Strategies </vt:lpstr>
      <vt:lpstr>Loading: Process and Strategies</vt:lpstr>
      <vt:lpstr>Process of Loading</vt:lpstr>
      <vt:lpstr>Strategies for Loading</vt:lpstr>
      <vt:lpstr>Slide 31</vt:lpstr>
      <vt:lpstr>10 Capacity Planning Strategies</vt:lpstr>
      <vt:lpstr>Slide 33</vt:lpstr>
      <vt:lpstr>Slide 34</vt:lpstr>
      <vt:lpstr>11 Role of control rooms in Production plants (Bar and Gantt Charts)</vt:lpstr>
      <vt:lpstr>Slide 36</vt:lpstr>
      <vt:lpstr>Slide 37</vt:lpstr>
      <vt:lpstr>Slide 38</vt:lpstr>
      <vt:lpstr>Slide 39</vt:lpstr>
      <vt:lpstr>Bar Chart</vt:lpstr>
      <vt:lpstr>12 Product Control Systems and strategies for corrective actions</vt:lpstr>
      <vt:lpstr>Slide 42</vt:lpstr>
      <vt:lpstr>Slide 43</vt:lpstr>
      <vt:lpstr>13 Types of waste and Lean process to minimize wastages </vt:lpstr>
      <vt:lpstr>Slide 45</vt:lpstr>
      <vt:lpstr>Slide 46</vt:lpstr>
      <vt:lpstr>Slide 47</vt:lpstr>
      <vt:lpstr>14 Master production Scheduling</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admin</cp:lastModifiedBy>
  <cp:revision>95</cp:revision>
  <dcterms:created xsi:type="dcterms:W3CDTF">2023-01-29T08:10:00Z</dcterms:created>
  <dcterms:modified xsi:type="dcterms:W3CDTF">2025-01-09T05:39:32Z</dcterms:modified>
</cp:coreProperties>
</file>