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1" r:id="rId3"/>
    <p:sldId id="275" r:id="rId4"/>
    <p:sldId id="272" r:id="rId5"/>
    <p:sldId id="273" r:id="rId6"/>
    <p:sldId id="274" r:id="rId7"/>
    <p:sldId id="276" r:id="rId8"/>
    <p:sldId id="278" r:id="rId9"/>
    <p:sldId id="277" r:id="rId10"/>
    <p:sldId id="279" r:id="rId11"/>
    <p:sldId id="280" r:id="rId12"/>
    <p:sldId id="281" r:id="rId13"/>
    <p:sldId id="283" r:id="rId14"/>
    <p:sldId id="284" r:id="rId15"/>
    <p:sldId id="282" r:id="rId16"/>
    <p:sldId id="285" r:id="rId17"/>
    <p:sldId id="286" r:id="rId18"/>
    <p:sldId id="287" r:id="rId19"/>
    <p:sldId id="288" r:id="rId20"/>
    <p:sldId id="290" r:id="rId21"/>
    <p:sldId id="289" r:id="rId22"/>
    <p:sldId id="291" r:id="rId23"/>
    <p:sldId id="292" r:id="rId24"/>
    <p:sldId id="294" r:id="rId25"/>
    <p:sldId id="293" r:id="rId26"/>
    <p:sldId id="295" r:id="rId27"/>
    <p:sldId id="297" r:id="rId28"/>
    <p:sldId id="314" r:id="rId29"/>
    <p:sldId id="296" r:id="rId30"/>
    <p:sldId id="315" r:id="rId31"/>
    <p:sldId id="317" r:id="rId32"/>
    <p:sldId id="318" r:id="rId33"/>
    <p:sldId id="299" r:id="rId34"/>
    <p:sldId id="298" r:id="rId35"/>
    <p:sldId id="319" r:id="rId36"/>
    <p:sldId id="316" r:id="rId37"/>
    <p:sldId id="302" r:id="rId38"/>
    <p:sldId id="300" r:id="rId39"/>
    <p:sldId id="301" r:id="rId40"/>
    <p:sldId id="306" r:id="rId41"/>
    <p:sldId id="303" r:id="rId42"/>
    <p:sldId id="304" r:id="rId43"/>
    <p:sldId id="305" r:id="rId44"/>
    <p:sldId id="308" r:id="rId45"/>
    <p:sldId id="320" r:id="rId46"/>
    <p:sldId id="307" r:id="rId47"/>
    <p:sldId id="321" r:id="rId48"/>
    <p:sldId id="322" r:id="rId49"/>
    <p:sldId id="313" r:id="rId50"/>
    <p:sldId id="310" r:id="rId51"/>
    <p:sldId id="309" r:id="rId52"/>
    <p:sldId id="323"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0050"/>
    <a:srgbClr val="66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74" d="100"/>
          <a:sy n="74" d="100"/>
        </p:scale>
        <p:origin x="-276" y="-9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BBF321-3CE3-4DE1-934A-96AD7C4416FE}" type="datetimeFigureOut">
              <a:rPr lang="en-US" smtClean="0"/>
              <a:pPr/>
              <a:t>8/17/2024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3938529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BBF321-3CE3-4DE1-934A-96AD7C4416FE}" type="datetimeFigureOut">
              <a:rPr lang="en-US" smtClean="0"/>
              <a:pPr/>
              <a:t>8/17/2024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972561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BBF321-3CE3-4DE1-934A-96AD7C4416FE}" type="datetimeFigureOut">
              <a:rPr lang="en-US" smtClean="0"/>
              <a:pPr/>
              <a:t>8/17/2024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4147188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BBF321-3CE3-4DE1-934A-96AD7C4416FE}" type="datetimeFigureOut">
              <a:rPr lang="en-US" smtClean="0"/>
              <a:pPr/>
              <a:t>8/17/2024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1880354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BBF321-3CE3-4DE1-934A-96AD7C4416FE}" type="datetimeFigureOut">
              <a:rPr lang="en-US" smtClean="0"/>
              <a:pPr/>
              <a:t>8/17/2024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4047584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BBF321-3CE3-4DE1-934A-96AD7C4416FE}" type="datetimeFigureOut">
              <a:rPr lang="en-US" smtClean="0"/>
              <a:pPr/>
              <a:t>8/17/2024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1174633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BBF321-3CE3-4DE1-934A-96AD7C4416FE}" type="datetimeFigureOut">
              <a:rPr lang="en-US" smtClean="0"/>
              <a:pPr/>
              <a:t>8/17/2024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3629739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BF321-3CE3-4DE1-934A-96AD7C4416FE}" type="datetimeFigureOut">
              <a:rPr lang="en-US" smtClean="0"/>
              <a:pPr/>
              <a:t>8/17/2024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1421348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BF321-3CE3-4DE1-934A-96AD7C4416FE}" type="datetimeFigureOut">
              <a:rPr lang="en-US" smtClean="0"/>
              <a:pPr/>
              <a:t>8/17/2024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3927695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BBF321-3CE3-4DE1-934A-96AD7C4416FE}" type="datetimeFigureOut">
              <a:rPr lang="en-US" smtClean="0"/>
              <a:pPr/>
              <a:t>8/17/2024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3455308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BBF321-3CE3-4DE1-934A-96AD7C4416FE}" type="datetimeFigureOut">
              <a:rPr lang="en-US" smtClean="0"/>
              <a:pPr/>
              <a:t>8/17/2024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1104953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50005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BBF321-3CE3-4DE1-934A-96AD7C4416FE}" type="datetimeFigureOut">
              <a:rPr lang="en-US" smtClean="0"/>
              <a:pPr/>
              <a:t>8/17/2024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2073193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7558" y="331159"/>
            <a:ext cx="9875520" cy="1574913"/>
          </a:xfrm>
          <a:solidFill>
            <a:schemeClr val="tx1"/>
          </a:solidFill>
        </p:spPr>
        <p:style>
          <a:lnRef idx="0">
            <a:schemeClr val="dk1"/>
          </a:lnRef>
          <a:fillRef idx="3">
            <a:schemeClr val="dk1"/>
          </a:fillRef>
          <a:effectRef idx="3">
            <a:schemeClr val="dk1"/>
          </a:effectRef>
          <a:fontRef idx="minor">
            <a:schemeClr val="lt1"/>
          </a:fontRef>
        </p:style>
        <p:txBody>
          <a:bodyPr>
            <a:no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solidFill>
                  <a:srgbClr val="FFFF00"/>
                </a:solidFill>
              </a:rPr>
              <a:t>Business Environment and Legal Aspects of Business</a:t>
            </a:r>
            <a:endParaRPr lang="en-US" sz="5400" b="1" dirty="0">
              <a:solidFill>
                <a:srgbClr val="FFFF00"/>
              </a:solidFill>
            </a:endParaRPr>
          </a:p>
        </p:txBody>
      </p:sp>
      <p:sp>
        <p:nvSpPr>
          <p:cNvPr id="4" name="Rectangle 3"/>
          <p:cNvSpPr/>
          <p:nvPr/>
        </p:nvSpPr>
        <p:spPr>
          <a:xfrm>
            <a:off x="4069723" y="3051917"/>
            <a:ext cx="4262907" cy="924432"/>
          </a:xfrm>
          <a:prstGeom prst="rect">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234900" y="1854558"/>
            <a:ext cx="9879568" cy="3850783"/>
          </a:xfrm>
          <a:noFill/>
        </p:spPr>
        <p:txBody>
          <a:bodyPr>
            <a:normAutofit fontScale="92500" lnSpcReduction="20000"/>
          </a:bodyPr>
          <a:lstStyle/>
          <a:p>
            <a:pPr algn="ctr">
              <a:buNone/>
            </a:pPr>
            <a:endParaRPr lang="en-US" sz="6000" b="1" dirty="0" smtClean="0">
              <a:solidFill>
                <a:srgbClr val="FFFF00"/>
              </a:solidFill>
            </a:endParaRPr>
          </a:p>
          <a:p>
            <a:pPr algn="ctr">
              <a:buNone/>
            </a:pPr>
            <a:endParaRPr lang="en-US" sz="6000" b="1" dirty="0" smtClean="0">
              <a:solidFill>
                <a:srgbClr val="FFFF00"/>
              </a:solidFill>
            </a:endParaRPr>
          </a:p>
          <a:p>
            <a:pPr algn="ctr">
              <a:buNone/>
            </a:pPr>
            <a:r>
              <a:rPr lang="en-US" sz="6000" b="1" dirty="0" err="1" smtClean="0">
                <a:solidFill>
                  <a:srgbClr val="FFFF00"/>
                </a:solidFill>
              </a:rPr>
              <a:t>Antim</a:t>
            </a:r>
            <a:r>
              <a:rPr lang="en-US" sz="6000" b="1" dirty="0" smtClean="0">
                <a:solidFill>
                  <a:srgbClr val="FFFF00"/>
                </a:solidFill>
              </a:rPr>
              <a:t> </a:t>
            </a:r>
            <a:r>
              <a:rPr lang="en-US" sz="6000" b="1" dirty="0" err="1" smtClean="0">
                <a:solidFill>
                  <a:srgbClr val="FFFF00"/>
                </a:solidFill>
              </a:rPr>
              <a:t>Prahar</a:t>
            </a:r>
            <a:r>
              <a:rPr lang="en-US" sz="6000" b="1" dirty="0" smtClean="0">
                <a:solidFill>
                  <a:srgbClr val="FFFF00"/>
                </a:solidFill>
              </a:rPr>
              <a:t> </a:t>
            </a:r>
            <a:endParaRPr lang="en-US" sz="6600" b="1" dirty="0" smtClean="0">
              <a:solidFill>
                <a:srgbClr val="FFFF00"/>
              </a:solidFill>
              <a:latin typeface="Times New Roman" pitchFamily="18" charset="0"/>
              <a:cs typeface="Times New Roman" pitchFamily="18" charset="0"/>
            </a:endParaRPr>
          </a:p>
          <a:p>
            <a:pPr algn="ctr">
              <a:buNone/>
            </a:pPr>
            <a:endParaRPr lang="en-US" b="1" dirty="0" smtClean="0">
              <a:solidFill>
                <a:srgbClr val="FFFF00"/>
              </a:solidFill>
            </a:endParaRPr>
          </a:p>
          <a:p>
            <a:pPr algn="ctr">
              <a:buNone/>
            </a:pPr>
            <a:r>
              <a:rPr lang="en-US" b="1" dirty="0" smtClean="0">
                <a:solidFill>
                  <a:srgbClr val="FFFF00"/>
                </a:solidFill>
              </a:rPr>
              <a:t>By </a:t>
            </a:r>
          </a:p>
          <a:p>
            <a:pPr algn="ctr">
              <a:buNone/>
            </a:pPr>
            <a:r>
              <a:rPr lang="en-US" sz="4200" b="1" dirty="0">
                <a:ln w="3175">
                  <a:noFill/>
                </a:ln>
                <a:solidFill>
                  <a:srgbClr val="FFFF00"/>
                </a:solidFill>
                <a:latin typeface="Arial Rounded MT Bold" panose="020F0704030504030204" pitchFamily="34" charset="0"/>
              </a:rPr>
              <a:t>Dr. </a:t>
            </a:r>
            <a:r>
              <a:rPr lang="en-US" sz="4200" b="1" dirty="0" err="1">
                <a:ln w="3175">
                  <a:noFill/>
                </a:ln>
                <a:solidFill>
                  <a:srgbClr val="FFFF00"/>
                </a:solidFill>
                <a:latin typeface="Arial Rounded MT Bold" panose="020F0704030504030204" pitchFamily="34" charset="0"/>
              </a:rPr>
              <a:t>Anand</a:t>
            </a:r>
            <a:r>
              <a:rPr lang="en-US" sz="4200" b="1" dirty="0">
                <a:ln w="3175">
                  <a:noFill/>
                </a:ln>
                <a:solidFill>
                  <a:srgbClr val="FFFF00"/>
                </a:solidFill>
                <a:latin typeface="Arial Rounded MT Bold" panose="020F0704030504030204" pitchFamily="34" charset="0"/>
              </a:rPr>
              <a:t> </a:t>
            </a:r>
            <a:r>
              <a:rPr lang="en-US" sz="4200" b="1" dirty="0" err="1">
                <a:ln w="3175">
                  <a:noFill/>
                </a:ln>
                <a:solidFill>
                  <a:srgbClr val="FFFF00"/>
                </a:solidFill>
                <a:latin typeface="Arial Rounded MT Bold" panose="020F0704030504030204" pitchFamily="34" charset="0"/>
              </a:rPr>
              <a:t>Vyas</a:t>
            </a:r>
            <a:endParaRPr lang="en-US" sz="4200" b="1" dirty="0">
              <a:ln w="3175">
                <a:noFill/>
              </a:ln>
              <a:solidFill>
                <a:srgbClr val="FFFF00"/>
              </a:solidFill>
              <a:latin typeface="Arial Rounded MT Bold" panose="020F0704030504030204" pitchFamily="34" charset="0"/>
            </a:endParaRPr>
          </a:p>
          <a:p>
            <a:pPr>
              <a:buNone/>
            </a:pPr>
            <a:endParaRPr lang="en-US" b="1" dirty="0" smtClean="0">
              <a:solidFill>
                <a:srgbClr val="FFFF00"/>
              </a:solidFill>
            </a:endParaRPr>
          </a:p>
          <a:p>
            <a:pPr>
              <a:buNone/>
            </a:pPr>
            <a:endParaRPr lang="en-US" b="1" dirty="0">
              <a:solidFill>
                <a:srgbClr val="FFFF00"/>
              </a:solidFill>
            </a:endParaRPr>
          </a:p>
        </p:txBody>
      </p:sp>
    </p:spTree>
    <p:extLst>
      <p:ext uri="{BB962C8B-B14F-4D97-AF65-F5344CB8AC3E}">
        <p14:creationId xmlns:p14="http://schemas.microsoft.com/office/powerpoint/2010/main" xmlns="" val="26509382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626548"/>
          </a:xfrm>
          <a:solidFill>
            <a:schemeClr val="tx1"/>
          </a:solidFill>
        </p:spPr>
        <p:txBody>
          <a:bodyPr>
            <a:normAutofit fontScale="90000"/>
          </a:bodyPr>
          <a:lstStyle/>
          <a:p>
            <a:r>
              <a:rPr lang="en-US" dirty="0" smtClean="0">
                <a:solidFill>
                  <a:srgbClr val="FFFF00"/>
                </a:solidFill>
              </a:rPr>
              <a:t>1 Michael Porter five Forces Analysis	</a:t>
            </a:r>
            <a:endParaRPr lang="en-US" dirty="0">
              <a:solidFill>
                <a:srgbClr val="FFFF00"/>
              </a:solidFill>
            </a:endParaRPr>
          </a:p>
        </p:txBody>
      </p:sp>
      <p:sp>
        <p:nvSpPr>
          <p:cNvPr id="4" name="Content Placeholder 3"/>
          <p:cNvSpPr>
            <a:spLocks noGrp="1"/>
          </p:cNvSpPr>
          <p:nvPr>
            <p:ph idx="1"/>
          </p:nvPr>
        </p:nvSpPr>
        <p:spPr>
          <a:xfrm>
            <a:off x="838200" y="1197735"/>
            <a:ext cx="10515600" cy="4979228"/>
          </a:xfrm>
        </p:spPr>
        <p:txBody>
          <a:bodyPr>
            <a:normAutofit/>
          </a:bodyPr>
          <a:lstStyle/>
          <a:p>
            <a:pPr algn="just"/>
            <a:r>
              <a:rPr lang="en-US" dirty="0" smtClean="0">
                <a:solidFill>
                  <a:srgbClr val="FFFF00"/>
                </a:solidFill>
              </a:rPr>
              <a:t>Michael Porter's Five Forces Analysis is a strategic tool used to analyze the competitive environment of an industry. It helps businesses understand the forces that shape competition within an industry and determine the potential profitability of entering or operating in that market. The five forces identified by Michael Porter are</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Five Forces Model"/>
          <p:cNvPicPr>
            <a:picLocks noChangeAspect="1" noChangeArrowheads="1"/>
          </p:cNvPicPr>
          <p:nvPr/>
        </p:nvPicPr>
        <p:blipFill>
          <a:blip r:embed="rId2">
            <a:lum bright="-30000" contrast="-30000"/>
          </a:blip>
          <a:srcRect t="6847" b="6495"/>
          <a:stretch>
            <a:fillRect/>
          </a:stretch>
        </p:blipFill>
        <p:spPr bwMode="auto">
          <a:xfrm>
            <a:off x="2731349" y="425003"/>
            <a:ext cx="6583680" cy="5705340"/>
          </a:xfrm>
          <a:prstGeom prst="rect">
            <a:avLst/>
          </a:prstGeom>
          <a:noFill/>
        </p:spPr>
      </p:pic>
    </p:spTree>
    <p:extLst>
      <p:ext uri="{BB962C8B-B14F-4D97-AF65-F5344CB8AC3E}">
        <p14:creationId xmlns:p14="http://schemas.microsoft.com/office/powerpoint/2010/main" xmlns="" val="820983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296214"/>
            <a:ext cx="10515600" cy="5880749"/>
          </a:xfrm>
        </p:spPr>
        <p:txBody>
          <a:bodyPr>
            <a:normAutofit fontScale="85000" lnSpcReduction="20000"/>
          </a:bodyPr>
          <a:lstStyle/>
          <a:p>
            <a:pPr algn="just"/>
            <a:r>
              <a:rPr lang="en-US" b="1" dirty="0" smtClean="0">
                <a:solidFill>
                  <a:srgbClr val="FFFF00"/>
                </a:solidFill>
              </a:rPr>
              <a:t>1. Threat of New Entrants</a:t>
            </a:r>
          </a:p>
          <a:p>
            <a:pPr algn="just"/>
            <a:r>
              <a:rPr lang="en-US" b="1" dirty="0" smtClean="0">
                <a:solidFill>
                  <a:srgbClr val="FFFF00"/>
                </a:solidFill>
              </a:rPr>
              <a:t>Description</a:t>
            </a:r>
            <a:r>
              <a:rPr lang="en-US" dirty="0" smtClean="0">
                <a:solidFill>
                  <a:srgbClr val="FFFF00"/>
                </a:solidFill>
              </a:rPr>
              <a:t>: This force examines how easy or difficult it is for new competitors to enter the industry. If an industry is profitable and has few barriers to entry, new firms can easily enter and increase competition.</a:t>
            </a:r>
          </a:p>
          <a:p>
            <a:pPr algn="just"/>
            <a:r>
              <a:rPr lang="en-US" b="1" dirty="0" smtClean="0">
                <a:solidFill>
                  <a:srgbClr val="FFFF00"/>
                </a:solidFill>
              </a:rPr>
              <a:t>Factors Influencing</a:t>
            </a:r>
            <a:r>
              <a:rPr lang="en-US" dirty="0" smtClean="0">
                <a:solidFill>
                  <a:srgbClr val="FFFF00"/>
                </a:solidFill>
              </a:rPr>
              <a:t>: Capital requirements, economies of scale, brand loyalty, access to distribution channels, regulatory policies</a:t>
            </a:r>
            <a:r>
              <a:rPr lang="en-US" dirty="0" smtClean="0">
                <a:solidFill>
                  <a:srgbClr val="FFFF00"/>
                </a:solidFill>
              </a:rPr>
              <a:t>.</a:t>
            </a:r>
          </a:p>
          <a:p>
            <a:pPr algn="just"/>
            <a:r>
              <a:rPr lang="en-US" b="1" dirty="0" smtClean="0">
                <a:solidFill>
                  <a:srgbClr val="FFFF00"/>
                </a:solidFill>
              </a:rPr>
              <a:t>2. Bargaining Power of Suppliers</a:t>
            </a:r>
          </a:p>
          <a:p>
            <a:pPr algn="just"/>
            <a:r>
              <a:rPr lang="en-US" b="1" dirty="0" smtClean="0">
                <a:solidFill>
                  <a:srgbClr val="FFFF00"/>
                </a:solidFill>
              </a:rPr>
              <a:t>Description</a:t>
            </a:r>
            <a:r>
              <a:rPr lang="en-US" dirty="0" smtClean="0">
                <a:solidFill>
                  <a:srgbClr val="FFFF00"/>
                </a:solidFill>
              </a:rPr>
              <a:t>: This force analyzes the power that suppliers have over the pricing and quality of goods and services. If suppliers are few and have strong control over the market, they can drive up costs for companies within the industry.</a:t>
            </a:r>
          </a:p>
          <a:p>
            <a:pPr algn="just"/>
            <a:r>
              <a:rPr lang="en-US" b="1" dirty="0" smtClean="0">
                <a:solidFill>
                  <a:srgbClr val="FFFF00"/>
                </a:solidFill>
              </a:rPr>
              <a:t>Factors Influencing</a:t>
            </a:r>
            <a:r>
              <a:rPr lang="en-US" dirty="0" smtClean="0">
                <a:solidFill>
                  <a:srgbClr val="FFFF00"/>
                </a:solidFill>
              </a:rPr>
              <a:t>: Number of suppliers, uniqueness of the supplier's product or service, switching costs for the company, availability of substitute inputs.</a:t>
            </a:r>
          </a:p>
          <a:p>
            <a:pPr algn="just"/>
            <a:r>
              <a:rPr lang="en-US" b="1" dirty="0" smtClean="0">
                <a:solidFill>
                  <a:srgbClr val="FFFF00"/>
                </a:solidFill>
              </a:rPr>
              <a:t>3. Bargaining Power of Buyers</a:t>
            </a:r>
          </a:p>
          <a:p>
            <a:pPr algn="just"/>
            <a:r>
              <a:rPr lang="en-US" b="1" dirty="0" smtClean="0">
                <a:solidFill>
                  <a:srgbClr val="FFFF00"/>
                </a:solidFill>
              </a:rPr>
              <a:t>Description</a:t>
            </a:r>
            <a:r>
              <a:rPr lang="en-US" dirty="0" smtClean="0">
                <a:solidFill>
                  <a:srgbClr val="FFFF00"/>
                </a:solidFill>
              </a:rPr>
              <a:t>: This force looks at the power customers have to influence pricing and quality. When buyers have many options or when they purchase in large quantities, they can demand lower prices or higher quality.</a:t>
            </a:r>
          </a:p>
          <a:p>
            <a:pPr algn="just"/>
            <a:r>
              <a:rPr lang="en-US" b="1" dirty="0" smtClean="0">
                <a:solidFill>
                  <a:srgbClr val="FFFF00"/>
                </a:solidFill>
              </a:rPr>
              <a:t>Factors Influencing</a:t>
            </a:r>
            <a:r>
              <a:rPr lang="en-US" dirty="0" smtClean="0">
                <a:solidFill>
                  <a:srgbClr val="FFFF00"/>
                </a:solidFill>
              </a:rPr>
              <a:t>: Number of buyers, significance of each buyer to the business, switching costs for the buyer, availability of substitute products.</a:t>
            </a:r>
          </a:p>
          <a:p>
            <a:pPr algn="just"/>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489397"/>
            <a:ext cx="10515600" cy="5687566"/>
          </a:xfrm>
        </p:spPr>
        <p:txBody>
          <a:bodyPr>
            <a:normAutofit lnSpcReduction="10000"/>
          </a:bodyPr>
          <a:lstStyle/>
          <a:p>
            <a:pPr algn="just"/>
            <a:r>
              <a:rPr lang="en-US" b="1" dirty="0" smtClean="0">
                <a:solidFill>
                  <a:srgbClr val="FFFF00"/>
                </a:solidFill>
              </a:rPr>
              <a:t>4</a:t>
            </a:r>
            <a:r>
              <a:rPr lang="en-US" b="1" dirty="0" smtClean="0">
                <a:solidFill>
                  <a:srgbClr val="FFFF00"/>
                </a:solidFill>
              </a:rPr>
              <a:t>. Threat of Substitute Products or Services</a:t>
            </a:r>
          </a:p>
          <a:p>
            <a:pPr algn="just"/>
            <a:r>
              <a:rPr lang="en-US" b="1" dirty="0" smtClean="0">
                <a:solidFill>
                  <a:srgbClr val="FFFF00"/>
                </a:solidFill>
              </a:rPr>
              <a:t>Description</a:t>
            </a:r>
            <a:r>
              <a:rPr lang="en-US" dirty="0" smtClean="0">
                <a:solidFill>
                  <a:srgbClr val="FFFF00"/>
                </a:solidFill>
              </a:rPr>
              <a:t>: This force examines the likelihood of customers finding a different way of doing what the business does. If there are close substitutes, customers may switch to alternatives, reducing the market share and profitability of the industry.</a:t>
            </a:r>
          </a:p>
          <a:p>
            <a:pPr algn="just"/>
            <a:r>
              <a:rPr lang="en-US" b="1" dirty="0" smtClean="0">
                <a:solidFill>
                  <a:srgbClr val="FFFF00"/>
                </a:solidFill>
              </a:rPr>
              <a:t>Factors Influencing</a:t>
            </a:r>
            <a:r>
              <a:rPr lang="en-US" dirty="0" smtClean="0">
                <a:solidFill>
                  <a:srgbClr val="FFFF00"/>
                </a:solidFill>
              </a:rPr>
              <a:t>: Availability of substitutes, price-performance trade-off of substitutes, switching costs for customers.</a:t>
            </a:r>
          </a:p>
          <a:p>
            <a:pPr algn="just"/>
            <a:r>
              <a:rPr lang="en-US" b="1" dirty="0" smtClean="0">
                <a:solidFill>
                  <a:srgbClr val="FFFF00"/>
                </a:solidFill>
              </a:rPr>
              <a:t>5. Rivalry Among Existing Competitors</a:t>
            </a:r>
          </a:p>
          <a:p>
            <a:pPr algn="just"/>
            <a:r>
              <a:rPr lang="en-US" b="1" dirty="0" smtClean="0">
                <a:solidFill>
                  <a:srgbClr val="FFFF00"/>
                </a:solidFill>
              </a:rPr>
              <a:t>Description</a:t>
            </a:r>
            <a:r>
              <a:rPr lang="en-US" dirty="0" smtClean="0">
                <a:solidFill>
                  <a:srgbClr val="FFFF00"/>
                </a:solidFill>
              </a:rPr>
              <a:t>: This force assesses the intensity of competition among existing firms in the industry. High competition can lead to price wars, increased marketing costs, and lower profitability.</a:t>
            </a:r>
          </a:p>
          <a:p>
            <a:pPr algn="just"/>
            <a:r>
              <a:rPr lang="en-US" b="1" dirty="0" smtClean="0">
                <a:solidFill>
                  <a:srgbClr val="FFFF00"/>
                </a:solidFill>
              </a:rPr>
              <a:t>Factors Influencing</a:t>
            </a:r>
            <a:r>
              <a:rPr lang="en-US" dirty="0" smtClean="0">
                <a:solidFill>
                  <a:srgbClr val="FFFF00"/>
                </a:solidFill>
              </a:rPr>
              <a:t>: Number of competitors, rate of industry growth, product differentiation, excess capacity, exit barriers.</a:t>
            </a:r>
          </a:p>
          <a:p>
            <a:pPr algn="just"/>
            <a:endParaRPr lang="en-US" dirty="0" smtClean="0">
              <a:solidFill>
                <a:srgbClr val="FFFF00"/>
              </a:solidFill>
            </a:endParaRPr>
          </a:p>
          <a:p>
            <a:pPr algn="just"/>
            <a:endParaRPr lang="en-US" dirty="0" smtClean="0">
              <a:solidFill>
                <a:srgbClr val="FFFF00"/>
              </a:solidFill>
            </a:endParaRP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1051550"/>
          </a:xfrm>
          <a:solidFill>
            <a:schemeClr val="tx1"/>
          </a:solidFill>
        </p:spPr>
        <p:txBody>
          <a:bodyPr>
            <a:normAutofit/>
          </a:bodyPr>
          <a:lstStyle/>
          <a:p>
            <a:pPr algn="just"/>
            <a:r>
              <a:rPr lang="en-US" sz="3600" dirty="0" smtClean="0">
                <a:solidFill>
                  <a:srgbClr val="FFFF00"/>
                </a:solidFill>
              </a:rPr>
              <a:t>2 Types of Business </a:t>
            </a:r>
            <a:r>
              <a:rPr lang="en-US" sz="3600" dirty="0" smtClean="0">
                <a:solidFill>
                  <a:srgbClr val="FFFF00"/>
                </a:solidFill>
              </a:rPr>
              <a:t>Organizations and </a:t>
            </a:r>
            <a:r>
              <a:rPr lang="en-US" sz="3600" b="1" dirty="0" smtClean="0">
                <a:solidFill>
                  <a:srgbClr val="FFFF00"/>
                </a:solidFill>
              </a:rPr>
              <a:t>SWOT Analysis</a:t>
            </a:r>
            <a:r>
              <a:rPr lang="en-US" sz="3600" dirty="0" smtClean="0">
                <a:solidFill>
                  <a:srgbClr val="FFFF00"/>
                </a:solidFill>
              </a:rPr>
              <a:t>	</a:t>
            </a:r>
            <a:endParaRPr lang="en-US" sz="3600" dirty="0">
              <a:solidFill>
                <a:srgbClr val="FFFF00"/>
              </a:solidFill>
            </a:endParaRPr>
          </a:p>
        </p:txBody>
      </p:sp>
      <p:sp>
        <p:nvSpPr>
          <p:cNvPr id="4" name="Content Placeholder 3"/>
          <p:cNvSpPr>
            <a:spLocks noGrp="1"/>
          </p:cNvSpPr>
          <p:nvPr>
            <p:ph idx="1"/>
          </p:nvPr>
        </p:nvSpPr>
        <p:spPr>
          <a:xfrm>
            <a:off x="838200" y="1725769"/>
            <a:ext cx="10515600" cy="4919730"/>
          </a:xfrm>
        </p:spPr>
        <p:txBody>
          <a:bodyPr>
            <a:normAutofit fontScale="92500" lnSpcReduction="20000"/>
          </a:bodyPr>
          <a:lstStyle/>
          <a:p>
            <a:pPr algn="just">
              <a:buNone/>
            </a:pPr>
            <a:r>
              <a:rPr lang="en-US" b="1" dirty="0" smtClean="0">
                <a:solidFill>
                  <a:srgbClr val="FFFF00"/>
                </a:solidFill>
              </a:rPr>
              <a:t>1. Sole Proprietorship</a:t>
            </a:r>
          </a:p>
          <a:p>
            <a:pPr algn="just">
              <a:buNone/>
            </a:pPr>
            <a:r>
              <a:rPr lang="en-US" dirty="0" smtClean="0">
                <a:solidFill>
                  <a:srgbClr val="FFFF00"/>
                </a:solidFill>
              </a:rPr>
              <a:t>A business owned and operated by a single individual. It's easy to set up with full control, but the owner has unlimited personal liability for business debts.</a:t>
            </a:r>
          </a:p>
          <a:p>
            <a:pPr algn="just">
              <a:buNone/>
            </a:pPr>
            <a:r>
              <a:rPr lang="en-US" b="1" dirty="0" smtClean="0">
                <a:solidFill>
                  <a:srgbClr val="FFFF00"/>
                </a:solidFill>
              </a:rPr>
              <a:t>2. Partnership</a:t>
            </a:r>
          </a:p>
          <a:p>
            <a:pPr algn="just">
              <a:buNone/>
            </a:pPr>
            <a:r>
              <a:rPr lang="en-US" dirty="0" smtClean="0">
                <a:solidFill>
                  <a:srgbClr val="FFFF00"/>
                </a:solidFill>
              </a:rPr>
              <a:t>A business owned by two or more people. In a general partnership, all partners share management and liability, while in a limited partnership, some partners have limited liability. It's easy to establish, but partners share profits and risks.</a:t>
            </a:r>
          </a:p>
          <a:p>
            <a:pPr algn="just">
              <a:buNone/>
            </a:pPr>
            <a:r>
              <a:rPr lang="en-US" b="1" dirty="0" smtClean="0">
                <a:solidFill>
                  <a:srgbClr val="FFFF00"/>
                </a:solidFill>
              </a:rPr>
              <a:t>3. Corporation (C Corporation)</a:t>
            </a:r>
          </a:p>
          <a:p>
            <a:pPr algn="just">
              <a:buNone/>
            </a:pPr>
            <a:r>
              <a:rPr lang="en-US" dirty="0" smtClean="0">
                <a:solidFill>
                  <a:srgbClr val="FFFF00"/>
                </a:solidFill>
              </a:rPr>
              <a:t>A separate legal entity owned by shareholders. It offers limited liability protection, allowing for easier capital raising, but is subject to more regulations and double taxation (corporate profits and shareholder dividends</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309093"/>
            <a:ext cx="10515600" cy="5867870"/>
          </a:xfrm>
        </p:spPr>
        <p:txBody>
          <a:bodyPr>
            <a:normAutofit fontScale="85000" lnSpcReduction="20000"/>
          </a:bodyPr>
          <a:lstStyle/>
          <a:p>
            <a:pPr algn="just"/>
            <a:r>
              <a:rPr lang="en-US" b="1" dirty="0" smtClean="0">
                <a:solidFill>
                  <a:srgbClr val="FFFF00"/>
                </a:solidFill>
              </a:rPr>
              <a:t>4. S Corporation</a:t>
            </a:r>
          </a:p>
          <a:p>
            <a:pPr algn="just"/>
            <a:r>
              <a:rPr lang="en-US" dirty="0" smtClean="0">
                <a:solidFill>
                  <a:srgbClr val="FFFF00"/>
                </a:solidFill>
              </a:rPr>
              <a:t>Similar to a C Corporation but with pass-through taxation, avoiding double taxation. Profits and losses are passed directly to shareholders, who report them on personal tax returns. It has restrictions on the number and type of shareholders.</a:t>
            </a:r>
          </a:p>
          <a:p>
            <a:pPr algn="just"/>
            <a:r>
              <a:rPr lang="en-US" b="1" dirty="0" smtClean="0">
                <a:solidFill>
                  <a:srgbClr val="FFFF00"/>
                </a:solidFill>
              </a:rPr>
              <a:t>5. Limited Liability Company (LLC)</a:t>
            </a:r>
          </a:p>
          <a:p>
            <a:pPr algn="just"/>
            <a:r>
              <a:rPr lang="en-US" dirty="0" smtClean="0">
                <a:solidFill>
                  <a:srgbClr val="FFFF00"/>
                </a:solidFill>
              </a:rPr>
              <a:t>A hybrid business structure offering the limited liability of a corporation and the tax benefits of a partnership. Owners, called members, are protected from personal liability, and the business profits are passed through to their personal income.</a:t>
            </a:r>
          </a:p>
          <a:p>
            <a:pPr algn="just"/>
            <a:r>
              <a:rPr lang="en-US" b="1" dirty="0" smtClean="0">
                <a:solidFill>
                  <a:srgbClr val="FFFF00"/>
                </a:solidFill>
              </a:rPr>
              <a:t>6. Cooperative</a:t>
            </a:r>
          </a:p>
          <a:p>
            <a:pPr algn="just"/>
            <a:r>
              <a:rPr lang="en-US" dirty="0" smtClean="0">
                <a:solidFill>
                  <a:srgbClr val="FFFF00"/>
                </a:solidFill>
              </a:rPr>
              <a:t>A business owned and operated by a group of individuals for their mutual benefit. Profits are distributed among members based on their participation, not capital investment. It's commonly used in industries like agriculture and retail.</a:t>
            </a:r>
          </a:p>
          <a:p>
            <a:pPr algn="just"/>
            <a:r>
              <a:rPr lang="en-US" b="1" dirty="0" smtClean="0">
                <a:solidFill>
                  <a:srgbClr val="FFFF00"/>
                </a:solidFill>
              </a:rPr>
              <a:t>7. Nonprofit Organization</a:t>
            </a:r>
          </a:p>
          <a:p>
            <a:pPr algn="just"/>
            <a:r>
              <a:rPr lang="en-US" dirty="0" smtClean="0">
                <a:solidFill>
                  <a:srgbClr val="FFFF00"/>
                </a:solidFill>
              </a:rPr>
              <a:t>A business that operates for a charitable, educational, or social purpose rather than for profit. Any surplus revenues are reinvested in the mission, and it enjoys tax-exempt status but must adhere to specific regulatory requirements.</a:t>
            </a:r>
          </a:p>
          <a:p>
            <a:pPr algn="just"/>
            <a:endParaRPr lang="en-US" dirty="0" smtClean="0">
              <a:solidFill>
                <a:srgbClr val="FFFF00"/>
              </a:solidFill>
            </a:endParaRP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274974"/>
            <a:ext cx="10515600" cy="626548"/>
          </a:xfrm>
          <a:solidFill>
            <a:schemeClr val="tx1"/>
          </a:solidFill>
        </p:spPr>
        <p:txBody>
          <a:bodyPr>
            <a:normAutofit fontScale="90000"/>
          </a:bodyPr>
          <a:lstStyle/>
          <a:p>
            <a:r>
              <a:rPr lang="en-US" dirty="0" smtClean="0">
                <a:solidFill>
                  <a:srgbClr val="FFFF00"/>
                </a:solidFill>
              </a:rPr>
              <a:t>SWOT  Analysis </a:t>
            </a:r>
            <a:endParaRPr lang="en-US" dirty="0">
              <a:solidFill>
                <a:srgbClr val="FFFF00"/>
              </a:solidFill>
            </a:endParaRPr>
          </a:p>
        </p:txBody>
      </p:sp>
      <p:sp>
        <p:nvSpPr>
          <p:cNvPr id="4" name="Content Placeholder 3"/>
          <p:cNvSpPr>
            <a:spLocks noGrp="1"/>
          </p:cNvSpPr>
          <p:nvPr>
            <p:ph idx="1"/>
          </p:nvPr>
        </p:nvSpPr>
        <p:spPr>
          <a:xfrm>
            <a:off x="838200" y="940158"/>
            <a:ext cx="10515600" cy="5756856"/>
          </a:xfrm>
        </p:spPr>
        <p:txBody>
          <a:bodyPr>
            <a:normAutofit fontScale="70000" lnSpcReduction="20000"/>
          </a:bodyPr>
          <a:lstStyle/>
          <a:p>
            <a:pPr algn="just">
              <a:buNone/>
            </a:pPr>
            <a:r>
              <a:rPr lang="en-US" dirty="0" smtClean="0">
                <a:solidFill>
                  <a:srgbClr val="FFFF00"/>
                </a:solidFill>
              </a:rPr>
              <a:t>SWOT Analysis is a strategic planning tool used to identify and evaluate the internal and external factors that can affect a business or project. It helps organizations understand their strengths, weaknesses, opportunities, and threats, enabling them to make informed decisions.</a:t>
            </a:r>
          </a:p>
          <a:p>
            <a:pPr algn="just">
              <a:buNone/>
            </a:pPr>
            <a:r>
              <a:rPr lang="en-US" b="1" dirty="0" smtClean="0">
                <a:solidFill>
                  <a:srgbClr val="FFFF00"/>
                </a:solidFill>
              </a:rPr>
              <a:t>1. Strengths</a:t>
            </a:r>
          </a:p>
          <a:p>
            <a:pPr algn="just">
              <a:buNone/>
            </a:pPr>
            <a:r>
              <a:rPr lang="en-US" b="1" dirty="0" smtClean="0">
                <a:solidFill>
                  <a:srgbClr val="FFFF00"/>
                </a:solidFill>
              </a:rPr>
              <a:t>Description</a:t>
            </a:r>
            <a:r>
              <a:rPr lang="en-US" dirty="0" smtClean="0">
                <a:solidFill>
                  <a:srgbClr val="FFFF00"/>
                </a:solidFill>
              </a:rPr>
              <a:t>: Internal attributes and resources that give the organization a competitive advantage.</a:t>
            </a:r>
          </a:p>
          <a:p>
            <a:pPr algn="just">
              <a:buNone/>
            </a:pPr>
            <a:r>
              <a:rPr lang="en-US" b="1" dirty="0" smtClean="0">
                <a:solidFill>
                  <a:srgbClr val="FFFF00"/>
                </a:solidFill>
              </a:rPr>
              <a:t>Examples</a:t>
            </a:r>
            <a:r>
              <a:rPr lang="en-US" dirty="0" smtClean="0">
                <a:solidFill>
                  <a:srgbClr val="FFFF00"/>
                </a:solidFill>
              </a:rPr>
              <a:t>: Strong brand reputation, loyal customer base, skilled workforce, proprietary technology.</a:t>
            </a:r>
          </a:p>
          <a:p>
            <a:pPr algn="just">
              <a:buNone/>
            </a:pPr>
            <a:r>
              <a:rPr lang="en-US" b="1" dirty="0" smtClean="0">
                <a:solidFill>
                  <a:srgbClr val="FFFF00"/>
                </a:solidFill>
              </a:rPr>
              <a:t>2. Weaknesses</a:t>
            </a:r>
          </a:p>
          <a:p>
            <a:pPr algn="just">
              <a:buNone/>
            </a:pPr>
            <a:r>
              <a:rPr lang="en-US" b="1" dirty="0" smtClean="0">
                <a:solidFill>
                  <a:srgbClr val="FFFF00"/>
                </a:solidFill>
              </a:rPr>
              <a:t>Description</a:t>
            </a:r>
            <a:r>
              <a:rPr lang="en-US" dirty="0" smtClean="0">
                <a:solidFill>
                  <a:srgbClr val="FFFF00"/>
                </a:solidFill>
              </a:rPr>
              <a:t>: Internal factors that may hinder the organization's ability to achieve its objectives.</a:t>
            </a:r>
          </a:p>
          <a:p>
            <a:pPr algn="just">
              <a:buNone/>
            </a:pPr>
            <a:r>
              <a:rPr lang="en-US" b="1" dirty="0" smtClean="0">
                <a:solidFill>
                  <a:srgbClr val="FFFF00"/>
                </a:solidFill>
              </a:rPr>
              <a:t>Examples</a:t>
            </a:r>
            <a:r>
              <a:rPr lang="en-US" dirty="0" smtClean="0">
                <a:solidFill>
                  <a:srgbClr val="FFFF00"/>
                </a:solidFill>
              </a:rPr>
              <a:t>: Limited financial resources, poor location, lack of innovation, weak online presence.</a:t>
            </a:r>
          </a:p>
          <a:p>
            <a:pPr algn="just">
              <a:buNone/>
            </a:pPr>
            <a:r>
              <a:rPr lang="en-US" b="1" dirty="0" smtClean="0">
                <a:solidFill>
                  <a:srgbClr val="FFFF00"/>
                </a:solidFill>
              </a:rPr>
              <a:t>3. Opportunities</a:t>
            </a:r>
          </a:p>
          <a:p>
            <a:pPr algn="just">
              <a:buNone/>
            </a:pPr>
            <a:r>
              <a:rPr lang="en-US" b="1" dirty="0" smtClean="0">
                <a:solidFill>
                  <a:srgbClr val="FFFF00"/>
                </a:solidFill>
              </a:rPr>
              <a:t>Description</a:t>
            </a:r>
            <a:r>
              <a:rPr lang="en-US" dirty="0" smtClean="0">
                <a:solidFill>
                  <a:srgbClr val="FFFF00"/>
                </a:solidFill>
              </a:rPr>
              <a:t>: External factors that the organization can capitalize on to grow or improve performance.</a:t>
            </a:r>
          </a:p>
          <a:p>
            <a:pPr algn="just">
              <a:buNone/>
            </a:pPr>
            <a:r>
              <a:rPr lang="en-US" b="1" dirty="0" smtClean="0">
                <a:solidFill>
                  <a:srgbClr val="FFFF00"/>
                </a:solidFill>
              </a:rPr>
              <a:t>Examples</a:t>
            </a:r>
            <a:r>
              <a:rPr lang="en-US" dirty="0" smtClean="0">
                <a:solidFill>
                  <a:srgbClr val="FFFF00"/>
                </a:solidFill>
              </a:rPr>
              <a:t>: Emerging markets, technological advancements, changes in consumer behavior, regulatory changes.</a:t>
            </a:r>
          </a:p>
          <a:p>
            <a:pPr algn="just">
              <a:buNone/>
            </a:pPr>
            <a:r>
              <a:rPr lang="en-US" b="1" dirty="0" smtClean="0">
                <a:solidFill>
                  <a:srgbClr val="FFFF00"/>
                </a:solidFill>
              </a:rPr>
              <a:t>4. Threats</a:t>
            </a:r>
          </a:p>
          <a:p>
            <a:pPr algn="just">
              <a:buNone/>
            </a:pPr>
            <a:r>
              <a:rPr lang="en-US" b="1" dirty="0" smtClean="0">
                <a:solidFill>
                  <a:srgbClr val="FFFF00"/>
                </a:solidFill>
              </a:rPr>
              <a:t>Description</a:t>
            </a:r>
            <a:r>
              <a:rPr lang="en-US" dirty="0" smtClean="0">
                <a:solidFill>
                  <a:srgbClr val="FFFF00"/>
                </a:solidFill>
              </a:rPr>
              <a:t>: External challenges that could pose risks to the organization's success.</a:t>
            </a:r>
          </a:p>
          <a:p>
            <a:pPr algn="just">
              <a:buNone/>
            </a:pPr>
            <a:r>
              <a:rPr lang="en-US" b="1" dirty="0" smtClean="0">
                <a:solidFill>
                  <a:srgbClr val="FFFF00"/>
                </a:solidFill>
              </a:rPr>
              <a:t>Examples</a:t>
            </a:r>
            <a:r>
              <a:rPr lang="en-US" dirty="0" smtClean="0">
                <a:solidFill>
                  <a:srgbClr val="FFFF00"/>
                </a:solidFill>
              </a:rPr>
              <a:t>: Increasing competition, economic downturns, changing regulations, supply chain disruptions</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626548"/>
          </a:xfrm>
          <a:solidFill>
            <a:schemeClr val="tx1"/>
          </a:solidFill>
        </p:spPr>
        <p:txBody>
          <a:bodyPr>
            <a:normAutofit fontScale="90000"/>
          </a:bodyPr>
          <a:lstStyle/>
          <a:p>
            <a:r>
              <a:rPr lang="en-US" dirty="0" smtClean="0">
                <a:solidFill>
                  <a:srgbClr val="FFFF00"/>
                </a:solidFill>
              </a:rPr>
              <a:t>3 Micro and Macro environment</a:t>
            </a:r>
            <a:endParaRPr lang="en-US" dirty="0">
              <a:solidFill>
                <a:srgbClr val="FFFF00"/>
              </a:solidFill>
            </a:endParaRPr>
          </a:p>
        </p:txBody>
      </p:sp>
      <p:sp>
        <p:nvSpPr>
          <p:cNvPr id="4" name="Content Placeholder 3"/>
          <p:cNvSpPr>
            <a:spLocks noGrp="1"/>
          </p:cNvSpPr>
          <p:nvPr>
            <p:ph idx="1"/>
          </p:nvPr>
        </p:nvSpPr>
        <p:spPr>
          <a:xfrm>
            <a:off x="838200" y="1068946"/>
            <a:ext cx="10515600" cy="5789053"/>
          </a:xfrm>
        </p:spPr>
        <p:txBody>
          <a:bodyPr>
            <a:normAutofit fontScale="92500" lnSpcReduction="10000"/>
          </a:bodyPr>
          <a:lstStyle/>
          <a:p>
            <a:pPr algn="just"/>
            <a:r>
              <a:rPr lang="en-US" dirty="0" smtClean="0">
                <a:solidFill>
                  <a:srgbClr val="FFFF00"/>
                </a:solidFill>
              </a:rPr>
              <a:t>The business environment can be divided into two main categories: the microenvironment and the </a:t>
            </a:r>
            <a:r>
              <a:rPr lang="en-US" dirty="0" smtClean="0">
                <a:solidFill>
                  <a:srgbClr val="FFFF00"/>
                </a:solidFill>
              </a:rPr>
              <a:t>macro environment</a:t>
            </a:r>
            <a:r>
              <a:rPr lang="en-US" dirty="0" smtClean="0">
                <a:solidFill>
                  <a:srgbClr val="FFFF00"/>
                </a:solidFill>
              </a:rPr>
              <a:t>. Each influences the business in different ways.</a:t>
            </a:r>
          </a:p>
          <a:p>
            <a:pPr algn="just"/>
            <a:r>
              <a:rPr lang="en-US" b="1" dirty="0" smtClean="0">
                <a:solidFill>
                  <a:srgbClr val="FFFF00"/>
                </a:solidFill>
              </a:rPr>
              <a:t>Microenvironment</a:t>
            </a:r>
          </a:p>
          <a:p>
            <a:pPr algn="just"/>
            <a:r>
              <a:rPr lang="en-US" b="1" dirty="0" smtClean="0">
                <a:solidFill>
                  <a:srgbClr val="FFFF00"/>
                </a:solidFill>
              </a:rPr>
              <a:t>Description</a:t>
            </a:r>
            <a:r>
              <a:rPr lang="en-US" dirty="0" smtClean="0">
                <a:solidFill>
                  <a:srgbClr val="FFFF00"/>
                </a:solidFill>
              </a:rPr>
              <a:t>: The microenvironment refers to the immediate factors that directly affect a company’s operations and performance. These factors are often within the company’s control or can be influenced to some extent.</a:t>
            </a:r>
          </a:p>
          <a:p>
            <a:pPr algn="just"/>
            <a:r>
              <a:rPr lang="en-US" b="1" dirty="0" smtClean="0">
                <a:solidFill>
                  <a:srgbClr val="FFFF00"/>
                </a:solidFill>
              </a:rPr>
              <a:t>Key Components</a:t>
            </a:r>
            <a:r>
              <a:rPr lang="en-US" dirty="0" smtClean="0">
                <a:solidFill>
                  <a:srgbClr val="FFFF00"/>
                </a:solidFill>
              </a:rPr>
              <a:t>:</a:t>
            </a:r>
          </a:p>
          <a:p>
            <a:pPr lvl="1" algn="just"/>
            <a:r>
              <a:rPr lang="en-US" b="1" dirty="0" smtClean="0">
                <a:solidFill>
                  <a:srgbClr val="FFFF00"/>
                </a:solidFill>
              </a:rPr>
              <a:t>Suppliers</a:t>
            </a:r>
            <a:r>
              <a:rPr lang="en-US" dirty="0" smtClean="0">
                <a:solidFill>
                  <a:srgbClr val="FFFF00"/>
                </a:solidFill>
              </a:rPr>
              <a:t>: Provide the raw materials, components, or services that the business needs to produce its products or services.</a:t>
            </a:r>
          </a:p>
          <a:p>
            <a:pPr lvl="1" algn="just"/>
            <a:r>
              <a:rPr lang="en-US" b="1" dirty="0" smtClean="0">
                <a:solidFill>
                  <a:srgbClr val="FFFF00"/>
                </a:solidFill>
              </a:rPr>
              <a:t>Customers</a:t>
            </a:r>
            <a:r>
              <a:rPr lang="en-US" dirty="0" smtClean="0">
                <a:solidFill>
                  <a:srgbClr val="FFFF00"/>
                </a:solidFill>
              </a:rPr>
              <a:t>: The target market or buyers of the company’s products or services.</a:t>
            </a:r>
          </a:p>
          <a:p>
            <a:pPr lvl="1" algn="just"/>
            <a:r>
              <a:rPr lang="en-US" b="1" dirty="0" smtClean="0">
                <a:solidFill>
                  <a:srgbClr val="FFFF00"/>
                </a:solidFill>
              </a:rPr>
              <a:t>Competitors</a:t>
            </a:r>
            <a:r>
              <a:rPr lang="en-US" dirty="0" smtClean="0">
                <a:solidFill>
                  <a:srgbClr val="FFFF00"/>
                </a:solidFill>
              </a:rPr>
              <a:t>: Other businesses offering similar products or services, competing for the same customer base.</a:t>
            </a:r>
          </a:p>
          <a:p>
            <a:pPr lvl="1" algn="just"/>
            <a:r>
              <a:rPr lang="en-US" b="1" dirty="0" smtClean="0">
                <a:solidFill>
                  <a:srgbClr val="FFFF00"/>
                </a:solidFill>
              </a:rPr>
              <a:t>Intermediaries</a:t>
            </a:r>
            <a:r>
              <a:rPr lang="en-US" dirty="0" smtClean="0">
                <a:solidFill>
                  <a:srgbClr val="FFFF00"/>
                </a:solidFill>
              </a:rPr>
              <a:t>: Entities that help the business promote, sell, and distribute its products, such as wholesalers, retailers, and agents.</a:t>
            </a:r>
          </a:p>
          <a:p>
            <a:pPr lvl="1" algn="just"/>
            <a:r>
              <a:rPr lang="en-US" b="1" dirty="0" smtClean="0">
                <a:solidFill>
                  <a:srgbClr val="FFFF00"/>
                </a:solidFill>
              </a:rPr>
              <a:t>Publics</a:t>
            </a:r>
            <a:r>
              <a:rPr lang="en-US" dirty="0" smtClean="0">
                <a:solidFill>
                  <a:srgbClr val="FFFF00"/>
                </a:solidFill>
              </a:rPr>
              <a:t>: Groups that have an interest or impact on the company’s ability to achieve its objectives, like the media, local communities, or government agencies</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626548"/>
          </a:xfrm>
          <a:solidFill>
            <a:schemeClr val="tx1"/>
          </a:solidFill>
        </p:spPr>
        <p:txBody>
          <a:bodyPr>
            <a:normAutofit fontScale="90000"/>
          </a:bodyPr>
          <a:lstStyle/>
          <a:p>
            <a:r>
              <a:rPr lang="en-US" b="1" dirty="0" smtClean="0">
                <a:solidFill>
                  <a:srgbClr val="FFFF00"/>
                </a:solidFill>
              </a:rPr>
              <a:t>Macro environment</a:t>
            </a:r>
            <a:endParaRPr lang="en-US" b="1" dirty="0" smtClean="0">
              <a:solidFill>
                <a:srgbClr val="FFFF00"/>
              </a:solidFill>
            </a:endParaRPr>
          </a:p>
        </p:txBody>
      </p:sp>
      <p:sp>
        <p:nvSpPr>
          <p:cNvPr id="4" name="Content Placeholder 3"/>
          <p:cNvSpPr>
            <a:spLocks noGrp="1"/>
          </p:cNvSpPr>
          <p:nvPr>
            <p:ph idx="1"/>
          </p:nvPr>
        </p:nvSpPr>
        <p:spPr>
          <a:xfrm>
            <a:off x="838200" y="1197734"/>
            <a:ext cx="10515600" cy="5660265"/>
          </a:xfrm>
        </p:spPr>
        <p:txBody>
          <a:bodyPr>
            <a:normAutofit fontScale="92500" lnSpcReduction="10000"/>
          </a:bodyPr>
          <a:lstStyle/>
          <a:p>
            <a:pPr algn="just"/>
            <a:r>
              <a:rPr lang="en-US" b="1" dirty="0" smtClean="0">
                <a:solidFill>
                  <a:srgbClr val="FFFF00"/>
                </a:solidFill>
              </a:rPr>
              <a:t>Description</a:t>
            </a:r>
            <a:r>
              <a:rPr lang="en-US" dirty="0" smtClean="0">
                <a:solidFill>
                  <a:srgbClr val="FFFF00"/>
                </a:solidFill>
              </a:rPr>
              <a:t>: The </a:t>
            </a:r>
            <a:r>
              <a:rPr lang="en-US" dirty="0" smtClean="0">
                <a:solidFill>
                  <a:srgbClr val="FFFF00"/>
                </a:solidFill>
              </a:rPr>
              <a:t>macro environment </a:t>
            </a:r>
            <a:r>
              <a:rPr lang="en-US" dirty="0" smtClean="0">
                <a:solidFill>
                  <a:srgbClr val="FFFF00"/>
                </a:solidFill>
              </a:rPr>
              <a:t>consists of broader external forces that affect the entire industry or market in which the company operates. These factors are usually beyond the company’s control.</a:t>
            </a:r>
          </a:p>
          <a:p>
            <a:pPr algn="just"/>
            <a:r>
              <a:rPr lang="en-US" b="1" dirty="0" smtClean="0">
                <a:solidFill>
                  <a:srgbClr val="FFFF00"/>
                </a:solidFill>
              </a:rPr>
              <a:t>Key Components</a:t>
            </a:r>
            <a:r>
              <a:rPr lang="en-US" dirty="0" smtClean="0">
                <a:solidFill>
                  <a:srgbClr val="FFFF00"/>
                </a:solidFill>
              </a:rPr>
              <a:t>:</a:t>
            </a:r>
          </a:p>
          <a:p>
            <a:pPr lvl="1" algn="just"/>
            <a:r>
              <a:rPr lang="en-US" b="1" dirty="0" smtClean="0">
                <a:solidFill>
                  <a:srgbClr val="FFFF00"/>
                </a:solidFill>
              </a:rPr>
              <a:t>Political Factors</a:t>
            </a:r>
            <a:r>
              <a:rPr lang="en-US" dirty="0" smtClean="0">
                <a:solidFill>
                  <a:srgbClr val="FFFF00"/>
                </a:solidFill>
              </a:rPr>
              <a:t>: Government policies, regulations, and political stability that can influence business operations.</a:t>
            </a:r>
          </a:p>
          <a:p>
            <a:pPr lvl="1" algn="just"/>
            <a:r>
              <a:rPr lang="en-US" b="1" dirty="0" smtClean="0">
                <a:solidFill>
                  <a:srgbClr val="FFFF00"/>
                </a:solidFill>
              </a:rPr>
              <a:t>Economic Factors</a:t>
            </a:r>
            <a:r>
              <a:rPr lang="en-US" dirty="0" smtClean="0">
                <a:solidFill>
                  <a:srgbClr val="FFFF00"/>
                </a:solidFill>
              </a:rPr>
              <a:t>: Economic conditions such as inflation, exchange rates, interest rates, and economic growth that impact consumer purchasing power and business costs.</a:t>
            </a:r>
          </a:p>
          <a:p>
            <a:pPr lvl="1" algn="just"/>
            <a:r>
              <a:rPr lang="en-US" b="1" dirty="0" smtClean="0">
                <a:solidFill>
                  <a:srgbClr val="FFFF00"/>
                </a:solidFill>
              </a:rPr>
              <a:t>Social Factors</a:t>
            </a:r>
            <a:r>
              <a:rPr lang="en-US" dirty="0" smtClean="0">
                <a:solidFill>
                  <a:srgbClr val="FFFF00"/>
                </a:solidFill>
              </a:rPr>
              <a:t>: Societal trends, demographics, cultural attitudes, and lifestyle changes that affect consumer behavior and preferences.</a:t>
            </a:r>
          </a:p>
          <a:p>
            <a:pPr lvl="1" algn="just"/>
            <a:r>
              <a:rPr lang="en-US" b="1" dirty="0" smtClean="0">
                <a:solidFill>
                  <a:srgbClr val="FFFF00"/>
                </a:solidFill>
              </a:rPr>
              <a:t>Technological Factors</a:t>
            </a:r>
            <a:r>
              <a:rPr lang="en-US" dirty="0" smtClean="0">
                <a:solidFill>
                  <a:srgbClr val="FFFF00"/>
                </a:solidFill>
              </a:rPr>
              <a:t>: Technological advancements and innovations that can create new opportunities or render existing products/services obsolete.</a:t>
            </a:r>
          </a:p>
          <a:p>
            <a:pPr lvl="1" algn="just"/>
            <a:r>
              <a:rPr lang="en-US" b="1" dirty="0" smtClean="0">
                <a:solidFill>
                  <a:srgbClr val="FFFF00"/>
                </a:solidFill>
              </a:rPr>
              <a:t>Environmental Factors</a:t>
            </a:r>
            <a:r>
              <a:rPr lang="en-US" dirty="0" smtClean="0">
                <a:solidFill>
                  <a:srgbClr val="FFFF00"/>
                </a:solidFill>
              </a:rPr>
              <a:t>: Ecological and environmental aspects, such as climate change, sustainability concerns, and environmental regulations.</a:t>
            </a:r>
          </a:p>
          <a:p>
            <a:pPr lvl="1" algn="just"/>
            <a:r>
              <a:rPr lang="en-US" b="1" dirty="0" smtClean="0">
                <a:solidFill>
                  <a:srgbClr val="FFFF00"/>
                </a:solidFill>
              </a:rPr>
              <a:t>Legal Factors</a:t>
            </a:r>
            <a:r>
              <a:rPr lang="en-US" dirty="0" smtClean="0">
                <a:solidFill>
                  <a:srgbClr val="FFFF00"/>
                </a:solidFill>
              </a:rPr>
              <a:t>: Laws and regulations related to business practices, employment, consumer protection, and intellectual property.</a:t>
            </a:r>
          </a:p>
          <a:p>
            <a:pPr algn="just"/>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626548"/>
          </a:xfrm>
          <a:solidFill>
            <a:schemeClr val="tx1"/>
          </a:solidFill>
        </p:spPr>
        <p:txBody>
          <a:bodyPr>
            <a:normAutofit fontScale="90000"/>
          </a:bodyPr>
          <a:lstStyle/>
          <a:p>
            <a:r>
              <a:rPr lang="en-US" dirty="0" smtClean="0">
                <a:solidFill>
                  <a:srgbClr val="FFFF00"/>
                </a:solidFill>
              </a:rPr>
              <a:t>4 Business Policy: LPG model	</a:t>
            </a:r>
            <a:endParaRPr lang="en-US" dirty="0">
              <a:solidFill>
                <a:srgbClr val="FFFF00"/>
              </a:solidFill>
            </a:endParaRPr>
          </a:p>
        </p:txBody>
      </p:sp>
      <p:sp>
        <p:nvSpPr>
          <p:cNvPr id="4" name="Content Placeholder 3"/>
          <p:cNvSpPr>
            <a:spLocks noGrp="1"/>
          </p:cNvSpPr>
          <p:nvPr>
            <p:ph idx="1"/>
          </p:nvPr>
        </p:nvSpPr>
        <p:spPr>
          <a:xfrm>
            <a:off x="838200" y="1197734"/>
            <a:ext cx="10515600" cy="5422007"/>
          </a:xfrm>
        </p:spPr>
        <p:txBody>
          <a:bodyPr>
            <a:normAutofit fontScale="92500" lnSpcReduction="10000"/>
          </a:bodyPr>
          <a:lstStyle/>
          <a:p>
            <a:pPr algn="just"/>
            <a:r>
              <a:rPr lang="en-US" dirty="0" smtClean="0">
                <a:solidFill>
                  <a:srgbClr val="FFFF00"/>
                </a:solidFill>
              </a:rPr>
              <a:t>The </a:t>
            </a:r>
            <a:r>
              <a:rPr lang="en-US" b="1" dirty="0" smtClean="0">
                <a:solidFill>
                  <a:srgbClr val="FFFF00"/>
                </a:solidFill>
              </a:rPr>
              <a:t>LPG model</a:t>
            </a:r>
            <a:r>
              <a:rPr lang="en-US" dirty="0" smtClean="0">
                <a:solidFill>
                  <a:srgbClr val="FFFF00"/>
                </a:solidFill>
              </a:rPr>
              <a:t> refers to the economic reforms introduced in India in 1991, which stand for </a:t>
            </a:r>
            <a:r>
              <a:rPr lang="en-US" b="1" dirty="0" smtClean="0">
                <a:solidFill>
                  <a:srgbClr val="FFFF00"/>
                </a:solidFill>
              </a:rPr>
              <a:t>Liberalization, Privatization, and Globalization</a:t>
            </a:r>
            <a:r>
              <a:rPr lang="en-US" dirty="0" smtClean="0">
                <a:solidFill>
                  <a:srgbClr val="FFFF00"/>
                </a:solidFill>
              </a:rPr>
              <a:t>. These reforms marked a significant shift in the country's economic policy, aiming to transform India into a more market-oriented economy and integrate it with the global economy.</a:t>
            </a:r>
          </a:p>
          <a:p>
            <a:pPr algn="just"/>
            <a:r>
              <a:rPr lang="en-US" b="1" dirty="0" smtClean="0">
                <a:solidFill>
                  <a:srgbClr val="FFFF00"/>
                </a:solidFill>
              </a:rPr>
              <a:t>1. Liberalization</a:t>
            </a:r>
          </a:p>
          <a:p>
            <a:pPr algn="just"/>
            <a:r>
              <a:rPr lang="en-US" b="1" dirty="0" smtClean="0">
                <a:solidFill>
                  <a:srgbClr val="FFFF00"/>
                </a:solidFill>
              </a:rPr>
              <a:t>Description</a:t>
            </a:r>
            <a:r>
              <a:rPr lang="en-US" dirty="0" smtClean="0">
                <a:solidFill>
                  <a:srgbClr val="FFFF00"/>
                </a:solidFill>
              </a:rPr>
              <a:t>: Liberalization involves reducing government regulations and restrictions in the economy to encourage the free flow of goods, services, and capital. It aimed to remove barriers to trade and industry, making it easier for businesses to operate.</a:t>
            </a:r>
          </a:p>
          <a:p>
            <a:pPr algn="just"/>
            <a:r>
              <a:rPr lang="en-US" b="1" dirty="0" smtClean="0">
                <a:solidFill>
                  <a:srgbClr val="FFFF00"/>
                </a:solidFill>
              </a:rPr>
              <a:t>Key Aspects</a:t>
            </a:r>
            <a:r>
              <a:rPr lang="en-US" dirty="0" smtClean="0">
                <a:solidFill>
                  <a:srgbClr val="FFFF00"/>
                </a:solidFill>
              </a:rPr>
              <a:t>:</a:t>
            </a:r>
          </a:p>
          <a:p>
            <a:pPr lvl="1" algn="just"/>
            <a:r>
              <a:rPr lang="en-US" dirty="0" smtClean="0">
                <a:solidFill>
                  <a:srgbClr val="FFFF00"/>
                </a:solidFill>
              </a:rPr>
              <a:t>Deregulation of industries.</a:t>
            </a:r>
          </a:p>
          <a:p>
            <a:pPr lvl="1" algn="just"/>
            <a:r>
              <a:rPr lang="en-US" dirty="0" smtClean="0">
                <a:solidFill>
                  <a:srgbClr val="FFFF00"/>
                </a:solidFill>
              </a:rPr>
              <a:t>Reduction of tariffs and trade barriers.</a:t>
            </a:r>
          </a:p>
          <a:p>
            <a:pPr lvl="1" algn="just"/>
            <a:r>
              <a:rPr lang="en-US" dirty="0" smtClean="0">
                <a:solidFill>
                  <a:srgbClr val="FFFF00"/>
                </a:solidFill>
              </a:rPr>
              <a:t>Relaxation of foreign exchange controls</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193183"/>
            <a:ext cx="10515600" cy="6664817"/>
          </a:xfrm>
        </p:spPr>
        <p:txBody>
          <a:bodyPr>
            <a:normAutofit fontScale="92500" lnSpcReduction="10000"/>
          </a:bodyPr>
          <a:lstStyle/>
          <a:p>
            <a:pPr algn="just"/>
            <a:r>
              <a:rPr lang="en-US" b="1" dirty="0" smtClean="0">
                <a:solidFill>
                  <a:srgbClr val="FFFF00"/>
                </a:solidFill>
              </a:rPr>
              <a:t>2. Privatization</a:t>
            </a:r>
          </a:p>
          <a:p>
            <a:pPr algn="just"/>
            <a:r>
              <a:rPr lang="en-US" b="1" dirty="0" smtClean="0">
                <a:solidFill>
                  <a:srgbClr val="FFFF00"/>
                </a:solidFill>
              </a:rPr>
              <a:t>Description</a:t>
            </a:r>
            <a:r>
              <a:rPr lang="en-US" dirty="0" smtClean="0">
                <a:solidFill>
                  <a:srgbClr val="FFFF00"/>
                </a:solidFill>
              </a:rPr>
              <a:t>: Privatization refers to the transfer of ownership, management, and control of public sector enterprises (PSEs) to private entities. This shift was intended to improve efficiency, productivity, and profitability in the economy.</a:t>
            </a:r>
          </a:p>
          <a:p>
            <a:pPr algn="just"/>
            <a:r>
              <a:rPr lang="en-US" b="1" dirty="0" smtClean="0">
                <a:solidFill>
                  <a:srgbClr val="FFFF00"/>
                </a:solidFill>
              </a:rPr>
              <a:t>Key Aspects</a:t>
            </a:r>
            <a:r>
              <a:rPr lang="en-US" dirty="0" smtClean="0">
                <a:solidFill>
                  <a:srgbClr val="FFFF00"/>
                </a:solidFill>
              </a:rPr>
              <a:t>:</a:t>
            </a:r>
          </a:p>
          <a:p>
            <a:pPr lvl="1" algn="just"/>
            <a:r>
              <a:rPr lang="en-US" dirty="0" smtClean="0">
                <a:solidFill>
                  <a:srgbClr val="FFFF00"/>
                </a:solidFill>
              </a:rPr>
              <a:t>Disinvestment in government-owned enterprises.</a:t>
            </a:r>
          </a:p>
          <a:p>
            <a:pPr lvl="1" algn="just"/>
            <a:r>
              <a:rPr lang="en-US" dirty="0" smtClean="0">
                <a:solidFill>
                  <a:srgbClr val="FFFF00"/>
                </a:solidFill>
              </a:rPr>
              <a:t>Encouragement of private sector participation.</a:t>
            </a:r>
          </a:p>
          <a:p>
            <a:pPr lvl="1" algn="just"/>
            <a:r>
              <a:rPr lang="en-US" dirty="0" smtClean="0">
                <a:solidFill>
                  <a:srgbClr val="FFFF00"/>
                </a:solidFill>
              </a:rPr>
              <a:t>Reduction of the government's role in business operations.</a:t>
            </a:r>
          </a:p>
          <a:p>
            <a:pPr algn="just"/>
            <a:r>
              <a:rPr lang="en-US" b="1" dirty="0" smtClean="0">
                <a:solidFill>
                  <a:srgbClr val="FFFF00"/>
                </a:solidFill>
              </a:rPr>
              <a:t>3. Globalization</a:t>
            </a:r>
          </a:p>
          <a:p>
            <a:pPr algn="just"/>
            <a:r>
              <a:rPr lang="en-US" b="1" dirty="0" smtClean="0">
                <a:solidFill>
                  <a:srgbClr val="FFFF00"/>
                </a:solidFill>
              </a:rPr>
              <a:t>Description</a:t>
            </a:r>
            <a:r>
              <a:rPr lang="en-US" dirty="0" smtClean="0">
                <a:solidFill>
                  <a:srgbClr val="FFFF00"/>
                </a:solidFill>
              </a:rPr>
              <a:t>: Globalization involves the integration of the Indian economy with the global economy by encouraging foreign investment, trade, and international collaboration. It aimed to make Indian businesses more competitive globally.</a:t>
            </a:r>
          </a:p>
          <a:p>
            <a:pPr algn="just"/>
            <a:r>
              <a:rPr lang="en-US" b="1" dirty="0" smtClean="0">
                <a:solidFill>
                  <a:srgbClr val="FFFF00"/>
                </a:solidFill>
              </a:rPr>
              <a:t>Key Aspects</a:t>
            </a:r>
            <a:r>
              <a:rPr lang="en-US" dirty="0" smtClean="0">
                <a:solidFill>
                  <a:srgbClr val="FFFF00"/>
                </a:solidFill>
              </a:rPr>
              <a:t>:</a:t>
            </a:r>
          </a:p>
          <a:p>
            <a:pPr lvl="1" algn="just"/>
            <a:r>
              <a:rPr lang="en-US" dirty="0" smtClean="0">
                <a:solidFill>
                  <a:srgbClr val="FFFF00"/>
                </a:solidFill>
              </a:rPr>
              <a:t>Opening up the economy to foreign direct investment (FDI).</a:t>
            </a:r>
          </a:p>
          <a:p>
            <a:pPr lvl="1" algn="just"/>
            <a:r>
              <a:rPr lang="en-US" dirty="0" smtClean="0">
                <a:solidFill>
                  <a:srgbClr val="FFFF00"/>
                </a:solidFill>
              </a:rPr>
              <a:t>Promoting exports and removing trade barriers.</a:t>
            </a:r>
          </a:p>
          <a:p>
            <a:pPr lvl="1" algn="just"/>
            <a:r>
              <a:rPr lang="en-US" dirty="0" smtClean="0">
                <a:solidFill>
                  <a:srgbClr val="FFFF00"/>
                </a:solidFill>
              </a:rPr>
              <a:t>Adopting international standards and practices.</a:t>
            </a: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3"/>
            <a:ext cx="10515600" cy="1180339"/>
          </a:xfrm>
          <a:solidFill>
            <a:schemeClr val="tx1"/>
          </a:solidFill>
        </p:spPr>
        <p:txBody>
          <a:bodyPr>
            <a:normAutofit fontScale="90000"/>
          </a:bodyPr>
          <a:lstStyle/>
          <a:p>
            <a:pPr algn="just"/>
            <a:r>
              <a:rPr lang="en-US" dirty="0" smtClean="0">
                <a:solidFill>
                  <a:srgbClr val="FFFF00"/>
                </a:solidFill>
              </a:rPr>
              <a:t>5 International forces in business and Factors affecting international business environment	</a:t>
            </a:r>
            <a:endParaRPr lang="en-US" dirty="0">
              <a:solidFill>
                <a:srgbClr val="FFFF00"/>
              </a:solidFill>
            </a:endParaRPr>
          </a:p>
        </p:txBody>
      </p:sp>
      <p:sp>
        <p:nvSpPr>
          <p:cNvPr id="4" name="Content Placeholder 3"/>
          <p:cNvSpPr>
            <a:spLocks noGrp="1"/>
          </p:cNvSpPr>
          <p:nvPr>
            <p:ph idx="1"/>
          </p:nvPr>
        </p:nvSpPr>
        <p:spPr>
          <a:xfrm>
            <a:off x="838200" y="1609858"/>
            <a:ext cx="10515600" cy="5248141"/>
          </a:xfrm>
        </p:spPr>
        <p:txBody>
          <a:bodyPr>
            <a:normAutofit fontScale="92500" lnSpcReduction="20000"/>
          </a:bodyPr>
          <a:lstStyle/>
          <a:p>
            <a:pPr algn="just"/>
            <a:r>
              <a:rPr lang="en-US" dirty="0" smtClean="0">
                <a:solidFill>
                  <a:srgbClr val="FFFF00"/>
                </a:solidFill>
              </a:rPr>
              <a:t>International forces in business refer to the various external factors that influence a company's ability to operate in global markets. These forces are shaped by the interactions between countries, international organizations, and global trends. When businesses operate internationally, they must consider a range of factors that can impact their strategies, operations, and overall success.</a:t>
            </a:r>
          </a:p>
          <a:p>
            <a:pPr algn="just"/>
            <a:r>
              <a:rPr lang="en-US" b="1" dirty="0" smtClean="0">
                <a:solidFill>
                  <a:srgbClr val="FFFF00"/>
                </a:solidFill>
              </a:rPr>
              <a:t>International Forces in Business</a:t>
            </a:r>
          </a:p>
          <a:p>
            <a:pPr algn="just"/>
            <a:r>
              <a:rPr lang="en-US" b="1" dirty="0" smtClean="0">
                <a:solidFill>
                  <a:srgbClr val="FFFF00"/>
                </a:solidFill>
              </a:rPr>
              <a:t>Political Forces</a:t>
            </a:r>
            <a:r>
              <a:rPr lang="en-US" dirty="0" smtClean="0">
                <a:solidFill>
                  <a:srgbClr val="FFFF00"/>
                </a:solidFill>
              </a:rPr>
              <a:t>: Government policies, political stability, international relations, and trade agreements between countries can significantly impact international business operations. For example, tariffs, trade restrictions, and diplomatic relations can either facilitate or hinder business activities across borders.</a:t>
            </a:r>
          </a:p>
          <a:p>
            <a:pPr algn="just"/>
            <a:r>
              <a:rPr lang="en-US" b="1" dirty="0" smtClean="0">
                <a:solidFill>
                  <a:srgbClr val="FFFF00"/>
                </a:solidFill>
              </a:rPr>
              <a:t>Economic Forces</a:t>
            </a:r>
            <a:r>
              <a:rPr lang="en-US" dirty="0" smtClean="0">
                <a:solidFill>
                  <a:srgbClr val="FFFF00"/>
                </a:solidFill>
              </a:rPr>
              <a:t>: Global economic conditions, exchange rates, inflation, and economic growth rates in different countries influence international business. Economic downturns or crises in one region can have ripple effects on global trade and investment</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309093"/>
            <a:ext cx="10515600" cy="5867870"/>
          </a:xfrm>
        </p:spPr>
        <p:txBody>
          <a:bodyPr>
            <a:normAutofit fontScale="92500" lnSpcReduction="10000"/>
          </a:bodyPr>
          <a:lstStyle/>
          <a:p>
            <a:pPr algn="just"/>
            <a:r>
              <a:rPr lang="en-US" b="1" dirty="0" smtClean="0">
                <a:solidFill>
                  <a:srgbClr val="FFFF00"/>
                </a:solidFill>
              </a:rPr>
              <a:t>Technological Forces</a:t>
            </a:r>
            <a:r>
              <a:rPr lang="en-US" dirty="0" smtClean="0">
                <a:solidFill>
                  <a:srgbClr val="FFFF00"/>
                </a:solidFill>
              </a:rPr>
              <a:t>: Technological advancements and innovations are driving globalization, enabling businesses to reach new markets and improve operations. However, disparities in technology adoption between countries can create challenges.</a:t>
            </a:r>
          </a:p>
          <a:p>
            <a:pPr algn="just"/>
            <a:r>
              <a:rPr lang="en-US" b="1" dirty="0" smtClean="0">
                <a:solidFill>
                  <a:srgbClr val="FFFF00"/>
                </a:solidFill>
              </a:rPr>
              <a:t>Social and Cultural Forces</a:t>
            </a:r>
            <a:r>
              <a:rPr lang="en-US" dirty="0" smtClean="0">
                <a:solidFill>
                  <a:srgbClr val="FFFF00"/>
                </a:solidFill>
              </a:rPr>
              <a:t>: Differences in languages, customs, consumer behavior, and cultural values impact marketing, product design, and customer interactions. Understanding and adapting to local cultures is crucial for international success.</a:t>
            </a:r>
          </a:p>
          <a:p>
            <a:pPr algn="just"/>
            <a:r>
              <a:rPr lang="en-US" b="1" dirty="0" smtClean="0">
                <a:solidFill>
                  <a:srgbClr val="FFFF00"/>
                </a:solidFill>
              </a:rPr>
              <a:t>Legal and Regulatory Forces</a:t>
            </a:r>
            <a:r>
              <a:rPr lang="en-US" dirty="0" smtClean="0">
                <a:solidFill>
                  <a:srgbClr val="FFFF00"/>
                </a:solidFill>
              </a:rPr>
              <a:t>: International businesses must navigate varying legal systems, regulations, and compliance requirements in different countries. Intellectual property rights, labor laws, and environmental regulations can differ significantly between regions.</a:t>
            </a:r>
          </a:p>
          <a:p>
            <a:pPr algn="just"/>
            <a:r>
              <a:rPr lang="en-US" b="1" dirty="0" smtClean="0">
                <a:solidFill>
                  <a:srgbClr val="FFFF00"/>
                </a:solidFill>
              </a:rPr>
              <a:t>Environmental Forces</a:t>
            </a:r>
            <a:r>
              <a:rPr lang="en-US" dirty="0" smtClean="0">
                <a:solidFill>
                  <a:srgbClr val="FFFF00"/>
                </a:solidFill>
              </a:rPr>
              <a:t>: Global environmental issues, such as climate change, resource scarcity, and sustainability concerns, are increasingly influencing international business practices. Companies may face pressure to adopt environmentally friendly practices across their global operations.</a:t>
            </a: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080" y="184822"/>
            <a:ext cx="10515600" cy="626548"/>
          </a:xfrm>
          <a:solidFill>
            <a:schemeClr val="tx1"/>
          </a:solidFill>
        </p:spPr>
        <p:txBody>
          <a:bodyPr>
            <a:normAutofit/>
          </a:bodyPr>
          <a:lstStyle/>
          <a:p>
            <a:r>
              <a:rPr lang="en-US" sz="3600" b="1" dirty="0" smtClean="0">
                <a:solidFill>
                  <a:srgbClr val="FFFF00"/>
                </a:solidFill>
              </a:rPr>
              <a:t>Factors Affecting the International Business </a:t>
            </a:r>
            <a:r>
              <a:rPr lang="en-US" sz="3600" b="1" dirty="0" smtClean="0">
                <a:solidFill>
                  <a:srgbClr val="FFFF00"/>
                </a:solidFill>
              </a:rPr>
              <a:t>Environment</a:t>
            </a:r>
            <a:endParaRPr lang="en-US" sz="3600" dirty="0">
              <a:solidFill>
                <a:srgbClr val="FFFF00"/>
              </a:solidFill>
            </a:endParaRPr>
          </a:p>
        </p:txBody>
      </p:sp>
      <p:sp>
        <p:nvSpPr>
          <p:cNvPr id="4" name="Content Placeholder 3"/>
          <p:cNvSpPr>
            <a:spLocks noGrp="1"/>
          </p:cNvSpPr>
          <p:nvPr>
            <p:ph idx="1"/>
          </p:nvPr>
        </p:nvSpPr>
        <p:spPr>
          <a:xfrm>
            <a:off x="825321" y="927279"/>
            <a:ext cx="10515600" cy="5930721"/>
          </a:xfrm>
        </p:spPr>
        <p:txBody>
          <a:bodyPr>
            <a:normAutofit fontScale="77500" lnSpcReduction="20000"/>
          </a:bodyPr>
          <a:lstStyle/>
          <a:p>
            <a:pPr algn="just"/>
            <a:r>
              <a:rPr lang="en-US" b="1" dirty="0" smtClean="0">
                <a:solidFill>
                  <a:srgbClr val="FFFF00"/>
                </a:solidFill>
              </a:rPr>
              <a:t>Political </a:t>
            </a:r>
            <a:r>
              <a:rPr lang="en-US" b="1" dirty="0" smtClean="0">
                <a:solidFill>
                  <a:srgbClr val="FFFF00"/>
                </a:solidFill>
              </a:rPr>
              <a:t>and Legal Factors</a:t>
            </a:r>
            <a:r>
              <a:rPr lang="en-US" dirty="0" smtClean="0">
                <a:solidFill>
                  <a:srgbClr val="FFFF00"/>
                </a:solidFill>
              </a:rPr>
              <a:t>:</a:t>
            </a:r>
          </a:p>
          <a:p>
            <a:pPr lvl="1" algn="just"/>
            <a:r>
              <a:rPr lang="en-US" b="1" dirty="0" smtClean="0">
                <a:solidFill>
                  <a:srgbClr val="FFFF00"/>
                </a:solidFill>
              </a:rPr>
              <a:t>Government Policies</a:t>
            </a:r>
            <a:r>
              <a:rPr lang="en-US" dirty="0" smtClean="0">
                <a:solidFill>
                  <a:srgbClr val="FFFF00"/>
                </a:solidFill>
              </a:rPr>
              <a:t>: Trade policies, tariffs, and restrictions can either promote or limit international trade.</a:t>
            </a:r>
          </a:p>
          <a:p>
            <a:pPr lvl="1" algn="just"/>
            <a:r>
              <a:rPr lang="en-US" b="1" dirty="0" smtClean="0">
                <a:solidFill>
                  <a:srgbClr val="FFFF00"/>
                </a:solidFill>
              </a:rPr>
              <a:t>Political Stability</a:t>
            </a:r>
            <a:r>
              <a:rPr lang="en-US" dirty="0" smtClean="0">
                <a:solidFill>
                  <a:srgbClr val="FFFF00"/>
                </a:solidFill>
              </a:rPr>
              <a:t>: Countries with stable political environments are more attractive for international business.</a:t>
            </a:r>
          </a:p>
          <a:p>
            <a:pPr lvl="1" algn="just"/>
            <a:r>
              <a:rPr lang="en-US" b="1" dirty="0" smtClean="0">
                <a:solidFill>
                  <a:srgbClr val="FFFF00"/>
                </a:solidFill>
              </a:rPr>
              <a:t>Legal Systems</a:t>
            </a:r>
            <a:r>
              <a:rPr lang="en-US" dirty="0" smtClean="0">
                <a:solidFill>
                  <a:srgbClr val="FFFF00"/>
                </a:solidFill>
              </a:rPr>
              <a:t>: Differences in contract laws, business regulations, and enforcement of property rights impact business operations.</a:t>
            </a:r>
          </a:p>
          <a:p>
            <a:pPr lvl="1" algn="just"/>
            <a:r>
              <a:rPr lang="en-US" b="1" dirty="0" smtClean="0">
                <a:solidFill>
                  <a:srgbClr val="FFFF00"/>
                </a:solidFill>
              </a:rPr>
              <a:t>Trade Agreements and Treaties</a:t>
            </a:r>
            <a:r>
              <a:rPr lang="en-US" dirty="0" smtClean="0">
                <a:solidFill>
                  <a:srgbClr val="FFFF00"/>
                </a:solidFill>
              </a:rPr>
              <a:t>: Regional trade agreements like NAFTA, the EU, and ASEAN facilitate trade between member countries by reducing barriers.</a:t>
            </a:r>
          </a:p>
          <a:p>
            <a:pPr algn="just"/>
            <a:r>
              <a:rPr lang="en-US" b="1" dirty="0" smtClean="0">
                <a:solidFill>
                  <a:srgbClr val="FFFF00"/>
                </a:solidFill>
              </a:rPr>
              <a:t>Economic Factors</a:t>
            </a:r>
            <a:r>
              <a:rPr lang="en-US" dirty="0" smtClean="0">
                <a:solidFill>
                  <a:srgbClr val="FFFF00"/>
                </a:solidFill>
              </a:rPr>
              <a:t>:</a:t>
            </a:r>
          </a:p>
          <a:p>
            <a:pPr lvl="1" algn="just"/>
            <a:r>
              <a:rPr lang="en-US" b="1" dirty="0" smtClean="0">
                <a:solidFill>
                  <a:srgbClr val="FFFF00"/>
                </a:solidFill>
              </a:rPr>
              <a:t>Economic Conditions</a:t>
            </a:r>
            <a:r>
              <a:rPr lang="en-US" dirty="0" smtClean="0">
                <a:solidFill>
                  <a:srgbClr val="FFFF00"/>
                </a:solidFill>
              </a:rPr>
              <a:t>: Economic growth, inflation, and employment rates in target markets affect demand for products and services.</a:t>
            </a:r>
          </a:p>
          <a:p>
            <a:pPr lvl="1" algn="just"/>
            <a:r>
              <a:rPr lang="en-US" b="1" dirty="0" smtClean="0">
                <a:solidFill>
                  <a:srgbClr val="FFFF00"/>
                </a:solidFill>
              </a:rPr>
              <a:t>Exchange Rates</a:t>
            </a:r>
            <a:r>
              <a:rPr lang="en-US" dirty="0" smtClean="0">
                <a:solidFill>
                  <a:srgbClr val="FFFF00"/>
                </a:solidFill>
              </a:rPr>
              <a:t>: Fluctuations in currency exchange rates can impact pricing, costs, and profitability.</a:t>
            </a:r>
          </a:p>
          <a:p>
            <a:pPr lvl="1" algn="just"/>
            <a:r>
              <a:rPr lang="en-US" b="1" dirty="0" smtClean="0">
                <a:solidFill>
                  <a:srgbClr val="FFFF00"/>
                </a:solidFill>
              </a:rPr>
              <a:t>Market Size and Income Levels</a:t>
            </a:r>
            <a:r>
              <a:rPr lang="en-US" dirty="0" smtClean="0">
                <a:solidFill>
                  <a:srgbClr val="FFFF00"/>
                </a:solidFill>
              </a:rPr>
              <a:t>: Larger markets with higher income levels offer more opportunities for businesses to grow.</a:t>
            </a:r>
          </a:p>
          <a:p>
            <a:pPr algn="just"/>
            <a:r>
              <a:rPr lang="en-US" b="1" dirty="0" smtClean="0">
                <a:solidFill>
                  <a:srgbClr val="FFFF00"/>
                </a:solidFill>
              </a:rPr>
              <a:t>Cultural and Social Factors</a:t>
            </a:r>
            <a:r>
              <a:rPr lang="en-US" dirty="0" smtClean="0">
                <a:solidFill>
                  <a:srgbClr val="FFFF00"/>
                </a:solidFill>
              </a:rPr>
              <a:t>:</a:t>
            </a:r>
          </a:p>
          <a:p>
            <a:pPr lvl="1" algn="just"/>
            <a:r>
              <a:rPr lang="en-US" b="1" dirty="0" smtClean="0">
                <a:solidFill>
                  <a:srgbClr val="FFFF00"/>
                </a:solidFill>
              </a:rPr>
              <a:t>Cultural Differences</a:t>
            </a:r>
            <a:r>
              <a:rPr lang="en-US" dirty="0" smtClean="0">
                <a:solidFill>
                  <a:srgbClr val="FFFF00"/>
                </a:solidFill>
              </a:rPr>
              <a:t>: Variations in language, customs, beliefs, and social norms require businesses to adapt their products and marketing strategies.</a:t>
            </a:r>
          </a:p>
          <a:p>
            <a:pPr lvl="1" algn="just"/>
            <a:r>
              <a:rPr lang="en-US" b="1" dirty="0" smtClean="0">
                <a:solidFill>
                  <a:srgbClr val="FFFF00"/>
                </a:solidFill>
              </a:rPr>
              <a:t>Consumer Behavior</a:t>
            </a:r>
            <a:r>
              <a:rPr lang="en-US" dirty="0" smtClean="0">
                <a:solidFill>
                  <a:srgbClr val="FFFF00"/>
                </a:solidFill>
              </a:rPr>
              <a:t>: Understanding local consumer preferences and buying habits is essential for market entry and success.</a:t>
            </a:r>
          </a:p>
          <a:p>
            <a:pPr lvl="1" algn="just"/>
            <a:r>
              <a:rPr lang="en-US" b="1" dirty="0" smtClean="0">
                <a:solidFill>
                  <a:srgbClr val="FFFF00"/>
                </a:solidFill>
              </a:rPr>
              <a:t>Education and Skills</a:t>
            </a:r>
            <a:r>
              <a:rPr lang="en-US" dirty="0" smtClean="0">
                <a:solidFill>
                  <a:srgbClr val="FFFF00"/>
                </a:solidFill>
              </a:rPr>
              <a:t>: The level of education and workforce skills in a country can affect productivity and the availability of talent</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437882"/>
            <a:ext cx="10515600" cy="5739081"/>
          </a:xfrm>
        </p:spPr>
        <p:txBody>
          <a:bodyPr>
            <a:normAutofit fontScale="92500"/>
          </a:bodyPr>
          <a:lstStyle/>
          <a:p>
            <a:pPr algn="just"/>
            <a:r>
              <a:rPr lang="en-US" b="1" dirty="0" smtClean="0">
                <a:solidFill>
                  <a:srgbClr val="FFFF00"/>
                </a:solidFill>
              </a:rPr>
              <a:t>Technological Factors</a:t>
            </a:r>
            <a:r>
              <a:rPr lang="en-US" dirty="0" smtClean="0">
                <a:solidFill>
                  <a:srgbClr val="FFFF00"/>
                </a:solidFill>
              </a:rPr>
              <a:t>:</a:t>
            </a:r>
          </a:p>
          <a:p>
            <a:pPr lvl="1" algn="just"/>
            <a:r>
              <a:rPr lang="en-US" b="1" dirty="0" smtClean="0">
                <a:solidFill>
                  <a:srgbClr val="FFFF00"/>
                </a:solidFill>
              </a:rPr>
              <a:t>Innovation and R&amp;D</a:t>
            </a:r>
            <a:r>
              <a:rPr lang="en-US" dirty="0" smtClean="0">
                <a:solidFill>
                  <a:srgbClr val="FFFF00"/>
                </a:solidFill>
              </a:rPr>
              <a:t>: Access to cutting-edge technology and innovation capabilities can give businesses a competitive edge in international markets.</a:t>
            </a:r>
          </a:p>
          <a:p>
            <a:pPr lvl="1" algn="just"/>
            <a:r>
              <a:rPr lang="en-US" b="1" dirty="0" smtClean="0">
                <a:solidFill>
                  <a:srgbClr val="FFFF00"/>
                </a:solidFill>
              </a:rPr>
              <a:t>Infrastructure</a:t>
            </a:r>
            <a:r>
              <a:rPr lang="en-US" dirty="0" smtClean="0">
                <a:solidFill>
                  <a:srgbClr val="FFFF00"/>
                </a:solidFill>
              </a:rPr>
              <a:t>: Availability of reliable transportation, communication, and energy infrastructure is critical for business operations.</a:t>
            </a:r>
          </a:p>
          <a:p>
            <a:pPr algn="just"/>
            <a:r>
              <a:rPr lang="en-US" b="1" dirty="0" smtClean="0">
                <a:solidFill>
                  <a:srgbClr val="FFFF00"/>
                </a:solidFill>
              </a:rPr>
              <a:t>Environmental Factors</a:t>
            </a:r>
            <a:r>
              <a:rPr lang="en-US" dirty="0" smtClean="0">
                <a:solidFill>
                  <a:srgbClr val="FFFF00"/>
                </a:solidFill>
              </a:rPr>
              <a:t>:</a:t>
            </a:r>
          </a:p>
          <a:p>
            <a:pPr lvl="1" algn="just"/>
            <a:r>
              <a:rPr lang="en-US" b="1" dirty="0" smtClean="0">
                <a:solidFill>
                  <a:srgbClr val="FFFF00"/>
                </a:solidFill>
              </a:rPr>
              <a:t>Climate and Geography</a:t>
            </a:r>
            <a:r>
              <a:rPr lang="en-US" dirty="0" smtClean="0">
                <a:solidFill>
                  <a:srgbClr val="FFFF00"/>
                </a:solidFill>
              </a:rPr>
              <a:t>: Natural resources, climate conditions, and geographical location can influence production, logistics, and market access.</a:t>
            </a:r>
          </a:p>
          <a:p>
            <a:pPr lvl="1" algn="just"/>
            <a:r>
              <a:rPr lang="en-US" b="1" dirty="0" smtClean="0">
                <a:solidFill>
                  <a:srgbClr val="FFFF00"/>
                </a:solidFill>
              </a:rPr>
              <a:t>Sustainability and CSR</a:t>
            </a:r>
            <a:r>
              <a:rPr lang="en-US" dirty="0" smtClean="0">
                <a:solidFill>
                  <a:srgbClr val="FFFF00"/>
                </a:solidFill>
              </a:rPr>
              <a:t>: Increasing global focus on sustainability and corporate social responsibility (CSR) can affect consumer preferences and regulatory requirements.</a:t>
            </a:r>
          </a:p>
          <a:p>
            <a:pPr algn="just"/>
            <a:r>
              <a:rPr lang="en-US" b="1" dirty="0" smtClean="0">
                <a:solidFill>
                  <a:srgbClr val="FFFF00"/>
                </a:solidFill>
              </a:rPr>
              <a:t>Global Competition</a:t>
            </a:r>
            <a:r>
              <a:rPr lang="en-US" dirty="0" smtClean="0">
                <a:solidFill>
                  <a:srgbClr val="FFFF00"/>
                </a:solidFill>
              </a:rPr>
              <a:t>:</a:t>
            </a:r>
          </a:p>
          <a:p>
            <a:pPr lvl="1" algn="just"/>
            <a:r>
              <a:rPr lang="en-US" b="1" dirty="0" smtClean="0">
                <a:solidFill>
                  <a:srgbClr val="FFFF00"/>
                </a:solidFill>
              </a:rPr>
              <a:t>Competitor Analysis</a:t>
            </a:r>
            <a:r>
              <a:rPr lang="en-US" dirty="0" smtClean="0">
                <a:solidFill>
                  <a:srgbClr val="FFFF00"/>
                </a:solidFill>
              </a:rPr>
              <a:t>: Understanding the competitive landscape, including the presence of local and international rivals, is crucial for developing effective strategies.</a:t>
            </a:r>
          </a:p>
          <a:p>
            <a:pPr lvl="1" algn="just"/>
            <a:r>
              <a:rPr lang="en-US" b="1" dirty="0" smtClean="0">
                <a:solidFill>
                  <a:srgbClr val="FFFF00"/>
                </a:solidFill>
              </a:rPr>
              <a:t>Market Saturation</a:t>
            </a:r>
            <a:r>
              <a:rPr lang="en-US" dirty="0" smtClean="0">
                <a:solidFill>
                  <a:srgbClr val="FFFF00"/>
                </a:solidFill>
              </a:rPr>
              <a:t>: Highly competitive or saturated markets may require more innovative approaches to stand out.</a:t>
            </a:r>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768216"/>
          </a:xfrm>
          <a:solidFill>
            <a:schemeClr val="tx1"/>
          </a:solidFill>
        </p:spPr>
        <p:txBody>
          <a:bodyPr>
            <a:normAutofit/>
          </a:bodyPr>
          <a:lstStyle/>
          <a:p>
            <a:r>
              <a:rPr lang="en-US" sz="3200" b="1" dirty="0" smtClean="0">
                <a:solidFill>
                  <a:srgbClr val="FFFF00"/>
                </a:solidFill>
              </a:rPr>
              <a:t>6 Law of Contract: Definition, </a:t>
            </a:r>
            <a:r>
              <a:rPr lang="en-US" sz="3200" b="1" dirty="0" smtClean="0">
                <a:solidFill>
                  <a:srgbClr val="FFFF00"/>
                </a:solidFill>
              </a:rPr>
              <a:t>Essentials </a:t>
            </a:r>
            <a:r>
              <a:rPr lang="en-US" sz="3200" b="1" dirty="0" smtClean="0">
                <a:solidFill>
                  <a:srgbClr val="FFFF00"/>
                </a:solidFill>
              </a:rPr>
              <a:t>and Types of contracts</a:t>
            </a:r>
            <a:endParaRPr lang="en-US" sz="3200" b="1" dirty="0">
              <a:solidFill>
                <a:srgbClr val="FFFF00"/>
              </a:solidFill>
            </a:endParaRPr>
          </a:p>
        </p:txBody>
      </p:sp>
      <p:sp>
        <p:nvSpPr>
          <p:cNvPr id="4" name="Content Placeholder 3"/>
          <p:cNvSpPr>
            <a:spLocks noGrp="1"/>
          </p:cNvSpPr>
          <p:nvPr>
            <p:ph idx="1"/>
          </p:nvPr>
        </p:nvSpPr>
        <p:spPr>
          <a:xfrm>
            <a:off x="838200" y="1429554"/>
            <a:ext cx="10515600" cy="5428445"/>
          </a:xfrm>
        </p:spPr>
        <p:txBody>
          <a:bodyPr>
            <a:normAutofit/>
          </a:bodyPr>
          <a:lstStyle/>
          <a:p>
            <a:pPr>
              <a:buNone/>
            </a:pPr>
            <a:r>
              <a:rPr lang="en-US" b="1" dirty="0" smtClean="0">
                <a:solidFill>
                  <a:srgbClr val="FFFF00"/>
                </a:solidFill>
              </a:rPr>
              <a:t>Law of Contract: Definition, Essentials, and Types</a:t>
            </a:r>
          </a:p>
          <a:p>
            <a:pPr>
              <a:buNone/>
            </a:pPr>
            <a:r>
              <a:rPr lang="en-US" b="1" dirty="0" smtClean="0">
                <a:solidFill>
                  <a:srgbClr val="FFFF00"/>
                </a:solidFill>
              </a:rPr>
              <a:t>1. Definition of a Contract</a:t>
            </a:r>
            <a:endParaRPr lang="en-US" dirty="0" smtClean="0">
              <a:solidFill>
                <a:srgbClr val="FFFF00"/>
              </a:solidFill>
            </a:endParaRPr>
          </a:p>
          <a:p>
            <a:pPr algn="just">
              <a:buNone/>
            </a:pPr>
            <a:r>
              <a:rPr lang="en-US" dirty="0" smtClean="0">
                <a:solidFill>
                  <a:srgbClr val="FFFF00"/>
                </a:solidFill>
              </a:rPr>
              <a:t>A contract is a legally binding agreement between two or more parties that creates mutual obligations enforceable by law. The Indian Contract Act, 1872, defines a contract as "an agreement enforceable by law." Contracts can involve the exchange of goods, services, money, or promises</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244699"/>
            <a:ext cx="10515600" cy="6349284"/>
          </a:xfrm>
        </p:spPr>
        <p:txBody>
          <a:bodyPr>
            <a:normAutofit fontScale="85000" lnSpcReduction="20000"/>
          </a:bodyPr>
          <a:lstStyle/>
          <a:p>
            <a:pPr algn="just"/>
            <a:r>
              <a:rPr lang="en-US" b="1" dirty="0" smtClean="0">
                <a:solidFill>
                  <a:srgbClr val="FFFF00"/>
                </a:solidFill>
              </a:rPr>
              <a:t>2. Essentials of a Valid Contract</a:t>
            </a:r>
            <a:r>
              <a:rPr lang="en-US" dirty="0" smtClean="0">
                <a:solidFill>
                  <a:srgbClr val="FFFF00"/>
                </a:solidFill>
              </a:rPr>
              <a:t> To be legally enforceable, a contract must meet several key requirements:</a:t>
            </a:r>
          </a:p>
          <a:p>
            <a:pPr algn="just"/>
            <a:r>
              <a:rPr lang="en-US" b="1" dirty="0" smtClean="0">
                <a:solidFill>
                  <a:srgbClr val="FFFF00"/>
                </a:solidFill>
              </a:rPr>
              <a:t>Offer and Acceptance</a:t>
            </a:r>
            <a:r>
              <a:rPr lang="en-US" dirty="0" smtClean="0">
                <a:solidFill>
                  <a:srgbClr val="FFFF00"/>
                </a:solidFill>
              </a:rPr>
              <a:t>: There must be a clear offer by one party and an unqualified acceptance by the other.</a:t>
            </a:r>
          </a:p>
          <a:p>
            <a:pPr algn="just"/>
            <a:r>
              <a:rPr lang="en-US" b="1" dirty="0" smtClean="0">
                <a:solidFill>
                  <a:srgbClr val="FFFF00"/>
                </a:solidFill>
              </a:rPr>
              <a:t>Intention to Create Legal Relations</a:t>
            </a:r>
            <a:r>
              <a:rPr lang="en-US" dirty="0" smtClean="0">
                <a:solidFill>
                  <a:srgbClr val="FFFF00"/>
                </a:solidFill>
              </a:rPr>
              <a:t>: The parties must intend for the agreement to be legally binding.</a:t>
            </a:r>
          </a:p>
          <a:p>
            <a:pPr algn="just"/>
            <a:r>
              <a:rPr lang="en-US" b="1" dirty="0" smtClean="0">
                <a:solidFill>
                  <a:srgbClr val="FFFF00"/>
                </a:solidFill>
              </a:rPr>
              <a:t>Lawful Consideration</a:t>
            </a:r>
            <a:r>
              <a:rPr lang="en-US" dirty="0" smtClean="0">
                <a:solidFill>
                  <a:srgbClr val="FFFF00"/>
                </a:solidFill>
              </a:rPr>
              <a:t>: Something of value must be exchanged between the parties. This could be money, services, or goods.</a:t>
            </a:r>
          </a:p>
          <a:p>
            <a:pPr algn="just"/>
            <a:r>
              <a:rPr lang="en-US" b="1" dirty="0" smtClean="0">
                <a:solidFill>
                  <a:srgbClr val="FFFF00"/>
                </a:solidFill>
              </a:rPr>
              <a:t>Capacity to Contract</a:t>
            </a:r>
            <a:r>
              <a:rPr lang="en-US" dirty="0" smtClean="0">
                <a:solidFill>
                  <a:srgbClr val="FFFF00"/>
                </a:solidFill>
              </a:rPr>
              <a:t>: The parties must have the legal ability to enter into a contract, meaning they are of sound mind, not minors, and not disqualified by law.</a:t>
            </a:r>
          </a:p>
          <a:p>
            <a:pPr algn="just"/>
            <a:r>
              <a:rPr lang="en-US" b="1" dirty="0" smtClean="0">
                <a:solidFill>
                  <a:srgbClr val="FFFF00"/>
                </a:solidFill>
              </a:rPr>
              <a:t>Free Consent</a:t>
            </a:r>
            <a:r>
              <a:rPr lang="en-US" dirty="0" smtClean="0">
                <a:solidFill>
                  <a:srgbClr val="FFFF00"/>
                </a:solidFill>
              </a:rPr>
              <a:t>: The agreement must be made without coercion, undue influence, fraud, misrepresentation, or mistake.</a:t>
            </a:r>
          </a:p>
          <a:p>
            <a:pPr algn="just"/>
            <a:r>
              <a:rPr lang="en-US" b="1" dirty="0" smtClean="0">
                <a:solidFill>
                  <a:srgbClr val="FFFF00"/>
                </a:solidFill>
              </a:rPr>
              <a:t>Lawful Object</a:t>
            </a:r>
            <a:r>
              <a:rPr lang="en-US" dirty="0" smtClean="0">
                <a:solidFill>
                  <a:srgbClr val="FFFF00"/>
                </a:solidFill>
              </a:rPr>
              <a:t>: The purpose of the contract must be legal and not against public policy.</a:t>
            </a:r>
          </a:p>
          <a:p>
            <a:pPr algn="just"/>
            <a:r>
              <a:rPr lang="en-US" b="1" dirty="0" smtClean="0">
                <a:solidFill>
                  <a:srgbClr val="FFFF00"/>
                </a:solidFill>
              </a:rPr>
              <a:t>Certainty and Possibility of Performance</a:t>
            </a:r>
            <a:r>
              <a:rPr lang="en-US" dirty="0" smtClean="0">
                <a:solidFill>
                  <a:srgbClr val="FFFF00"/>
                </a:solidFill>
              </a:rPr>
              <a:t>: The terms of the contract must be clear and precise, and it must be possible to fulfill the obligations.</a:t>
            </a:r>
          </a:p>
          <a:p>
            <a:pPr algn="just"/>
            <a:r>
              <a:rPr lang="en-US" b="1" dirty="0" smtClean="0">
                <a:solidFill>
                  <a:srgbClr val="FFFF00"/>
                </a:solidFill>
              </a:rPr>
              <a:t>Not Declared Void</a:t>
            </a:r>
            <a:r>
              <a:rPr lang="en-US" dirty="0" smtClean="0">
                <a:solidFill>
                  <a:srgbClr val="FFFF00"/>
                </a:solidFill>
              </a:rPr>
              <a:t>: The contract should not be one that has been expressly declared void by law.</a:t>
            </a: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89715" y="334851"/>
            <a:ext cx="10515600" cy="6362163"/>
          </a:xfrm>
        </p:spPr>
        <p:txBody>
          <a:bodyPr>
            <a:normAutofit lnSpcReduction="10000"/>
          </a:bodyPr>
          <a:lstStyle/>
          <a:p>
            <a:pPr algn="just"/>
            <a:r>
              <a:rPr lang="en-US" b="1" dirty="0" smtClean="0">
                <a:solidFill>
                  <a:srgbClr val="FFFF00"/>
                </a:solidFill>
              </a:rPr>
              <a:t>3. Types of Contracts</a:t>
            </a:r>
            <a:endParaRPr lang="en-US" dirty="0" smtClean="0">
              <a:solidFill>
                <a:srgbClr val="FFFF00"/>
              </a:solidFill>
            </a:endParaRPr>
          </a:p>
          <a:p>
            <a:pPr algn="just"/>
            <a:r>
              <a:rPr lang="en-US" b="1" dirty="0" smtClean="0">
                <a:solidFill>
                  <a:srgbClr val="FFFF00"/>
                </a:solidFill>
              </a:rPr>
              <a:t>Based on Formation</a:t>
            </a:r>
            <a:r>
              <a:rPr lang="en-US" dirty="0" smtClean="0">
                <a:solidFill>
                  <a:srgbClr val="FFFF00"/>
                </a:solidFill>
              </a:rPr>
              <a:t>:</a:t>
            </a:r>
          </a:p>
          <a:p>
            <a:pPr lvl="1" algn="just"/>
            <a:r>
              <a:rPr lang="en-US" b="1" dirty="0" smtClean="0">
                <a:solidFill>
                  <a:srgbClr val="FFFF00"/>
                </a:solidFill>
              </a:rPr>
              <a:t>Express Contract</a:t>
            </a:r>
            <a:r>
              <a:rPr lang="en-US" dirty="0" smtClean="0">
                <a:solidFill>
                  <a:srgbClr val="FFFF00"/>
                </a:solidFill>
              </a:rPr>
              <a:t>: A contract where the terms are stated clearly, either orally or in writing.</a:t>
            </a:r>
          </a:p>
          <a:p>
            <a:pPr lvl="1" algn="just"/>
            <a:r>
              <a:rPr lang="en-US" b="1" dirty="0" smtClean="0">
                <a:solidFill>
                  <a:srgbClr val="FFFF00"/>
                </a:solidFill>
              </a:rPr>
              <a:t>Implied Contract</a:t>
            </a:r>
            <a:r>
              <a:rPr lang="en-US" dirty="0" smtClean="0">
                <a:solidFill>
                  <a:srgbClr val="FFFF00"/>
                </a:solidFill>
              </a:rPr>
              <a:t>: Formed by the conduct or actions of the parties rather than written or spoken words.</a:t>
            </a:r>
          </a:p>
          <a:p>
            <a:pPr lvl="1" algn="just"/>
            <a:r>
              <a:rPr lang="en-US" b="1" dirty="0" smtClean="0">
                <a:solidFill>
                  <a:srgbClr val="FFFF00"/>
                </a:solidFill>
              </a:rPr>
              <a:t>Quasi-Contract</a:t>
            </a:r>
            <a:r>
              <a:rPr lang="en-US" dirty="0" smtClean="0">
                <a:solidFill>
                  <a:srgbClr val="FFFF00"/>
                </a:solidFill>
              </a:rPr>
              <a:t>: Not a true contract but imposed by law to prevent unjust enrichment.</a:t>
            </a:r>
          </a:p>
          <a:p>
            <a:pPr algn="just"/>
            <a:r>
              <a:rPr lang="en-US" b="1" dirty="0" smtClean="0">
                <a:solidFill>
                  <a:srgbClr val="FFFF00"/>
                </a:solidFill>
              </a:rPr>
              <a:t>Based on Performance</a:t>
            </a:r>
            <a:r>
              <a:rPr lang="en-US" dirty="0" smtClean="0">
                <a:solidFill>
                  <a:srgbClr val="FFFF00"/>
                </a:solidFill>
              </a:rPr>
              <a:t>:</a:t>
            </a:r>
          </a:p>
          <a:p>
            <a:pPr lvl="1" algn="just"/>
            <a:r>
              <a:rPr lang="en-US" b="1" dirty="0" smtClean="0">
                <a:solidFill>
                  <a:srgbClr val="FFFF00"/>
                </a:solidFill>
              </a:rPr>
              <a:t>Executed Contract</a:t>
            </a:r>
            <a:r>
              <a:rPr lang="en-US" dirty="0" smtClean="0">
                <a:solidFill>
                  <a:srgbClr val="FFFF00"/>
                </a:solidFill>
              </a:rPr>
              <a:t>: A contract in which both parties have fully performed their obligations.</a:t>
            </a:r>
          </a:p>
          <a:p>
            <a:pPr lvl="1" algn="just"/>
            <a:r>
              <a:rPr lang="en-US" b="1" dirty="0" err="1" smtClean="0">
                <a:solidFill>
                  <a:srgbClr val="FFFF00"/>
                </a:solidFill>
              </a:rPr>
              <a:t>Executory</a:t>
            </a:r>
            <a:r>
              <a:rPr lang="en-US" b="1" dirty="0" smtClean="0">
                <a:solidFill>
                  <a:srgbClr val="FFFF00"/>
                </a:solidFill>
              </a:rPr>
              <a:t> Contract</a:t>
            </a:r>
            <a:r>
              <a:rPr lang="en-US" dirty="0" smtClean="0">
                <a:solidFill>
                  <a:srgbClr val="FFFF00"/>
                </a:solidFill>
              </a:rPr>
              <a:t>: A contract in which one or both parties still have obligations to perform.</a:t>
            </a:r>
          </a:p>
          <a:p>
            <a:pPr lvl="1" algn="just"/>
            <a:r>
              <a:rPr lang="en-US" b="1" dirty="0" smtClean="0">
                <a:solidFill>
                  <a:srgbClr val="FFFF00"/>
                </a:solidFill>
              </a:rPr>
              <a:t>Unilateral Contract</a:t>
            </a:r>
            <a:r>
              <a:rPr lang="en-US" dirty="0" smtClean="0">
                <a:solidFill>
                  <a:srgbClr val="FFFF00"/>
                </a:solidFill>
              </a:rPr>
              <a:t>: A contract where only one party makes a promise, and the other party accepts by performing the action (e.g., a reward offer).</a:t>
            </a:r>
          </a:p>
          <a:p>
            <a:pPr lvl="1" algn="just"/>
            <a:r>
              <a:rPr lang="en-US" b="1" dirty="0" smtClean="0">
                <a:solidFill>
                  <a:srgbClr val="FFFF00"/>
                </a:solidFill>
              </a:rPr>
              <a:t>Bilateral Contract</a:t>
            </a:r>
            <a:r>
              <a:rPr lang="en-US" dirty="0" smtClean="0">
                <a:solidFill>
                  <a:srgbClr val="FFFF00"/>
                </a:solidFill>
              </a:rPr>
              <a:t>: A contract where both parties exchange mutual promises (e.g., a sales agreement</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360608"/>
            <a:ext cx="10515600" cy="5816355"/>
          </a:xfrm>
        </p:spPr>
        <p:txBody>
          <a:bodyPr/>
          <a:lstStyle/>
          <a:p>
            <a:pPr algn="just"/>
            <a:r>
              <a:rPr lang="en-US" b="1" dirty="0" smtClean="0">
                <a:solidFill>
                  <a:srgbClr val="FFFF00"/>
                </a:solidFill>
              </a:rPr>
              <a:t>Based on Enforceability</a:t>
            </a:r>
            <a:r>
              <a:rPr lang="en-US" dirty="0" smtClean="0">
                <a:solidFill>
                  <a:srgbClr val="FFFF00"/>
                </a:solidFill>
              </a:rPr>
              <a:t>:</a:t>
            </a:r>
          </a:p>
          <a:p>
            <a:pPr lvl="1" algn="just"/>
            <a:r>
              <a:rPr lang="en-US" b="1" dirty="0" smtClean="0">
                <a:solidFill>
                  <a:srgbClr val="FFFF00"/>
                </a:solidFill>
              </a:rPr>
              <a:t>Valid Contract</a:t>
            </a:r>
            <a:r>
              <a:rPr lang="en-US" dirty="0" smtClean="0">
                <a:solidFill>
                  <a:srgbClr val="FFFF00"/>
                </a:solidFill>
              </a:rPr>
              <a:t>: A contract that meets all legal requirements and is enforceable by law.</a:t>
            </a:r>
          </a:p>
          <a:p>
            <a:pPr lvl="1" algn="just"/>
            <a:r>
              <a:rPr lang="en-US" b="1" dirty="0" smtClean="0">
                <a:solidFill>
                  <a:srgbClr val="FFFF00"/>
                </a:solidFill>
              </a:rPr>
              <a:t>Void Contract</a:t>
            </a:r>
            <a:r>
              <a:rPr lang="en-US" dirty="0" smtClean="0">
                <a:solidFill>
                  <a:srgbClr val="FFFF00"/>
                </a:solidFill>
              </a:rPr>
              <a:t>: A contract that was valid when formed but becomes unenforceable due to changes in law or circumstances.</a:t>
            </a:r>
          </a:p>
          <a:p>
            <a:pPr lvl="1" algn="just"/>
            <a:r>
              <a:rPr lang="en-US" b="1" dirty="0" smtClean="0">
                <a:solidFill>
                  <a:srgbClr val="FFFF00"/>
                </a:solidFill>
              </a:rPr>
              <a:t>Voidable Contract</a:t>
            </a:r>
            <a:r>
              <a:rPr lang="en-US" dirty="0" smtClean="0">
                <a:solidFill>
                  <a:srgbClr val="FFFF00"/>
                </a:solidFill>
              </a:rPr>
              <a:t>: A contract that is valid but can be voided at the option of one of the parties, usually due to lack of free consent.</a:t>
            </a:r>
          </a:p>
          <a:p>
            <a:pPr lvl="1" algn="just"/>
            <a:r>
              <a:rPr lang="en-US" b="1" dirty="0" smtClean="0">
                <a:solidFill>
                  <a:srgbClr val="FFFF00"/>
                </a:solidFill>
              </a:rPr>
              <a:t>Illegal Contract</a:t>
            </a:r>
            <a:r>
              <a:rPr lang="en-US" dirty="0" smtClean="0">
                <a:solidFill>
                  <a:srgbClr val="FFFF00"/>
                </a:solidFill>
              </a:rPr>
              <a:t>: A contract that involves illegal activities or is against public policy, making it void and unenforceable from the start.</a:t>
            </a:r>
          </a:p>
          <a:p>
            <a:pPr lvl="1" algn="just"/>
            <a:r>
              <a:rPr lang="en-US" b="1" dirty="0" smtClean="0">
                <a:solidFill>
                  <a:srgbClr val="FFFF00"/>
                </a:solidFill>
              </a:rPr>
              <a:t>Unenforceable Contract</a:t>
            </a:r>
            <a:r>
              <a:rPr lang="en-US" dirty="0" smtClean="0">
                <a:solidFill>
                  <a:srgbClr val="FFFF00"/>
                </a:solidFill>
              </a:rPr>
              <a:t>: A contract that is valid but cannot be enforced due to some technical defect, such as the absence of a written form where required by law.</a:t>
            </a:r>
          </a:p>
          <a:p>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626548"/>
          </a:xfrm>
          <a:solidFill>
            <a:schemeClr val="tx1"/>
          </a:solidFill>
        </p:spPr>
        <p:txBody>
          <a:bodyPr>
            <a:normAutofit fontScale="90000"/>
          </a:bodyPr>
          <a:lstStyle/>
          <a:p>
            <a:r>
              <a:rPr lang="en-US" dirty="0" smtClean="0">
                <a:solidFill>
                  <a:srgbClr val="FFFF00"/>
                </a:solidFill>
              </a:rPr>
              <a:t>7 Offer and Acceptance definition and Essentials	</a:t>
            </a:r>
            <a:endParaRPr lang="en-US" dirty="0">
              <a:solidFill>
                <a:srgbClr val="FFFF00"/>
              </a:solidFill>
            </a:endParaRPr>
          </a:p>
        </p:txBody>
      </p:sp>
      <p:sp>
        <p:nvSpPr>
          <p:cNvPr id="4" name="Content Placeholder 3"/>
          <p:cNvSpPr>
            <a:spLocks noGrp="1"/>
          </p:cNvSpPr>
          <p:nvPr>
            <p:ph idx="1"/>
          </p:nvPr>
        </p:nvSpPr>
        <p:spPr>
          <a:xfrm>
            <a:off x="838200" y="1197735"/>
            <a:ext cx="10515600" cy="4979228"/>
          </a:xfrm>
        </p:spPr>
        <p:txBody>
          <a:bodyPr>
            <a:normAutofit/>
          </a:bodyPr>
          <a:lstStyle/>
          <a:p>
            <a:r>
              <a:rPr lang="en-US" b="1" dirty="0" smtClean="0">
                <a:solidFill>
                  <a:srgbClr val="FFFF00"/>
                </a:solidFill>
              </a:rPr>
              <a:t>Definition </a:t>
            </a:r>
            <a:r>
              <a:rPr lang="en-US" b="1" dirty="0" smtClean="0">
                <a:solidFill>
                  <a:srgbClr val="FFFF00"/>
                </a:solidFill>
              </a:rPr>
              <a:t>of Offer</a:t>
            </a:r>
            <a:endParaRPr lang="en-US" dirty="0" smtClean="0">
              <a:solidFill>
                <a:srgbClr val="FFFF00"/>
              </a:solidFill>
            </a:endParaRPr>
          </a:p>
          <a:p>
            <a:pPr algn="just"/>
            <a:r>
              <a:rPr lang="en-US" b="1" dirty="0" smtClean="0">
                <a:solidFill>
                  <a:srgbClr val="FFFF00"/>
                </a:solidFill>
              </a:rPr>
              <a:t>Offer (or Proposal)</a:t>
            </a:r>
            <a:r>
              <a:rPr lang="en-US" dirty="0" smtClean="0">
                <a:solidFill>
                  <a:srgbClr val="FFFF00"/>
                </a:solidFill>
              </a:rPr>
              <a:t>: An offer is a clear and definite proposal made by one party (the offeror) to another (the offeree) to enter into a contract on certain terms. It signifies the </a:t>
            </a:r>
            <a:r>
              <a:rPr lang="en-US" dirty="0" err="1" smtClean="0">
                <a:solidFill>
                  <a:srgbClr val="FFFF00"/>
                </a:solidFill>
              </a:rPr>
              <a:t>offeror's</a:t>
            </a:r>
            <a:r>
              <a:rPr lang="en-US" dirty="0" smtClean="0">
                <a:solidFill>
                  <a:srgbClr val="FFFF00"/>
                </a:solidFill>
              </a:rPr>
              <a:t> willingness to be bound by the terms of the offer once it is accepted by the offeree. Under the Indian Contract Act, 1872, Section 2(a) defines an offer as "when one person signifies to another his willingness to do or to abstain from doing anything, with a view to obtaining the assent of that other to such act or abstinence, he is said to make a proposal</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231820"/>
            <a:ext cx="10515600" cy="5945143"/>
          </a:xfrm>
        </p:spPr>
        <p:txBody>
          <a:bodyPr>
            <a:normAutofit lnSpcReduction="10000"/>
          </a:bodyPr>
          <a:lstStyle/>
          <a:p>
            <a:pPr algn="just"/>
            <a:r>
              <a:rPr lang="en-US" b="1" dirty="0" smtClean="0">
                <a:solidFill>
                  <a:srgbClr val="FFFF00"/>
                </a:solidFill>
              </a:rPr>
              <a:t>2. Essentials of a Valid Offer</a:t>
            </a:r>
            <a:endParaRPr lang="en-US" dirty="0" smtClean="0">
              <a:solidFill>
                <a:srgbClr val="FFFF00"/>
              </a:solidFill>
            </a:endParaRPr>
          </a:p>
          <a:p>
            <a:pPr algn="just"/>
            <a:r>
              <a:rPr lang="en-US" b="1" dirty="0" smtClean="0">
                <a:solidFill>
                  <a:srgbClr val="FFFF00"/>
                </a:solidFill>
              </a:rPr>
              <a:t>Intention to Create Legal Relations</a:t>
            </a:r>
            <a:r>
              <a:rPr lang="en-US" dirty="0" smtClean="0">
                <a:solidFill>
                  <a:srgbClr val="FFFF00"/>
                </a:solidFill>
              </a:rPr>
              <a:t>: The offer must reflect the </a:t>
            </a:r>
            <a:r>
              <a:rPr lang="en-US" dirty="0" err="1" smtClean="0">
                <a:solidFill>
                  <a:srgbClr val="FFFF00"/>
                </a:solidFill>
              </a:rPr>
              <a:t>offeror’s</a:t>
            </a:r>
            <a:r>
              <a:rPr lang="en-US" dirty="0" smtClean="0">
                <a:solidFill>
                  <a:srgbClr val="FFFF00"/>
                </a:solidFill>
              </a:rPr>
              <a:t> intention to be legally bound by the acceptance. It should not be made as a joke, in anger, or as part of negotiations.</a:t>
            </a:r>
          </a:p>
          <a:p>
            <a:pPr algn="just"/>
            <a:r>
              <a:rPr lang="en-US" b="1" dirty="0" smtClean="0">
                <a:solidFill>
                  <a:srgbClr val="FFFF00"/>
                </a:solidFill>
              </a:rPr>
              <a:t>Definiteness and Clarity</a:t>
            </a:r>
            <a:r>
              <a:rPr lang="en-US" dirty="0" smtClean="0">
                <a:solidFill>
                  <a:srgbClr val="FFFF00"/>
                </a:solidFill>
              </a:rPr>
              <a:t>: The terms of the offer must be clear, certain, and unambiguous so that both parties understand their obligations.</a:t>
            </a:r>
          </a:p>
          <a:p>
            <a:pPr algn="just"/>
            <a:r>
              <a:rPr lang="en-US" b="1" dirty="0" smtClean="0">
                <a:solidFill>
                  <a:srgbClr val="FFFF00"/>
                </a:solidFill>
              </a:rPr>
              <a:t>Communication</a:t>
            </a:r>
            <a:r>
              <a:rPr lang="en-US" dirty="0" smtClean="0">
                <a:solidFill>
                  <a:srgbClr val="FFFF00"/>
                </a:solidFill>
              </a:rPr>
              <a:t>: The offer must be communicated to the offeree. An offer cannot be accepted if the offeree is unaware of it.</a:t>
            </a:r>
          </a:p>
          <a:p>
            <a:pPr algn="just"/>
            <a:r>
              <a:rPr lang="en-US" b="1" dirty="0" smtClean="0">
                <a:solidFill>
                  <a:srgbClr val="FFFF00"/>
                </a:solidFill>
              </a:rPr>
              <a:t>Capability of Acceptance</a:t>
            </a:r>
            <a:r>
              <a:rPr lang="en-US" dirty="0" smtClean="0">
                <a:solidFill>
                  <a:srgbClr val="FFFF00"/>
                </a:solidFill>
              </a:rPr>
              <a:t>: The offer must be made to a specific person, group, or the public at large, and must be capable of being accepted.</a:t>
            </a:r>
          </a:p>
          <a:p>
            <a:pPr algn="just"/>
            <a:r>
              <a:rPr lang="en-US" b="1" dirty="0" smtClean="0">
                <a:solidFill>
                  <a:srgbClr val="FFFF00"/>
                </a:solidFill>
              </a:rPr>
              <a:t>Not a Mere Invitation to Treat</a:t>
            </a:r>
            <a:r>
              <a:rPr lang="en-US" dirty="0" smtClean="0">
                <a:solidFill>
                  <a:srgbClr val="FFFF00"/>
                </a:solidFill>
              </a:rPr>
              <a:t>: An offer should not be confused with an invitation to treat (e.g., advertisements, price lists), which is merely an invitation to negotiate or make an offer.</a:t>
            </a:r>
          </a:p>
          <a:p>
            <a:pPr algn="just"/>
            <a:endParaRPr lang="en-US" dirty="0" smtClean="0">
              <a:solidFill>
                <a:srgbClr val="FFFF00"/>
              </a:solidFill>
            </a:endParaRP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154546"/>
            <a:ext cx="10515600" cy="6516710"/>
          </a:xfrm>
        </p:spPr>
        <p:txBody>
          <a:bodyPr>
            <a:normAutofit/>
          </a:bodyPr>
          <a:lstStyle/>
          <a:p>
            <a:pPr algn="just"/>
            <a:r>
              <a:rPr lang="en-US" b="1" dirty="0" smtClean="0">
                <a:solidFill>
                  <a:srgbClr val="FFFF00"/>
                </a:solidFill>
              </a:rPr>
              <a:t>3. Definition of Acceptance</a:t>
            </a:r>
            <a:endParaRPr lang="en-US" dirty="0" smtClean="0">
              <a:solidFill>
                <a:srgbClr val="FFFF00"/>
              </a:solidFill>
            </a:endParaRPr>
          </a:p>
          <a:p>
            <a:pPr algn="just"/>
            <a:r>
              <a:rPr lang="en-US" b="1" dirty="0" smtClean="0">
                <a:solidFill>
                  <a:srgbClr val="FFFF00"/>
                </a:solidFill>
              </a:rPr>
              <a:t>Acceptance</a:t>
            </a:r>
            <a:r>
              <a:rPr lang="en-US" dirty="0" smtClean="0">
                <a:solidFill>
                  <a:srgbClr val="FFFF00"/>
                </a:solidFill>
              </a:rPr>
              <a:t>: Acceptance is the unconditional agreement by the offeree to the terms of the offer. It signifies the </a:t>
            </a:r>
            <a:r>
              <a:rPr lang="en-US" dirty="0" err="1" smtClean="0">
                <a:solidFill>
                  <a:srgbClr val="FFFF00"/>
                </a:solidFill>
              </a:rPr>
              <a:t>offeree's</a:t>
            </a:r>
            <a:r>
              <a:rPr lang="en-US" dirty="0" smtClean="0">
                <a:solidFill>
                  <a:srgbClr val="FFFF00"/>
                </a:solidFill>
              </a:rPr>
              <a:t> assent to the proposal, creating a binding contract between the parties. Section 2(b) of the Indian Contract Act, 1872, defines acceptance as "when the person to whom the proposal is made signifies his assent thereto, the proposal is said to be accepted</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283334"/>
            <a:ext cx="10515600" cy="6297769"/>
          </a:xfrm>
        </p:spPr>
        <p:txBody>
          <a:bodyPr>
            <a:normAutofit fontScale="92500" lnSpcReduction="10000"/>
          </a:bodyPr>
          <a:lstStyle/>
          <a:p>
            <a:pPr algn="just"/>
            <a:r>
              <a:rPr lang="en-US" b="1" dirty="0" smtClean="0">
                <a:solidFill>
                  <a:srgbClr val="FFFF00"/>
                </a:solidFill>
              </a:rPr>
              <a:t>4. Essentials of a Valid Acceptance</a:t>
            </a:r>
            <a:endParaRPr lang="en-US" dirty="0" smtClean="0">
              <a:solidFill>
                <a:srgbClr val="FFFF00"/>
              </a:solidFill>
            </a:endParaRPr>
          </a:p>
          <a:p>
            <a:pPr algn="just"/>
            <a:r>
              <a:rPr lang="en-US" b="1" dirty="0" smtClean="0">
                <a:solidFill>
                  <a:srgbClr val="FFFF00"/>
                </a:solidFill>
              </a:rPr>
              <a:t>Unconditional and Unqualified</a:t>
            </a:r>
            <a:r>
              <a:rPr lang="en-US" dirty="0" smtClean="0">
                <a:solidFill>
                  <a:srgbClr val="FFFF00"/>
                </a:solidFill>
              </a:rPr>
              <a:t>: Acceptance must be absolute and unqualified. Any variation in terms constitutes a counter-offer, not acceptance.</a:t>
            </a:r>
          </a:p>
          <a:p>
            <a:pPr algn="just"/>
            <a:r>
              <a:rPr lang="en-US" b="1" dirty="0" smtClean="0">
                <a:solidFill>
                  <a:srgbClr val="FFFF00"/>
                </a:solidFill>
              </a:rPr>
              <a:t>Communication to the Offeror</a:t>
            </a:r>
            <a:r>
              <a:rPr lang="en-US" dirty="0" smtClean="0">
                <a:solidFill>
                  <a:srgbClr val="FFFF00"/>
                </a:solidFill>
              </a:rPr>
              <a:t>: Acceptance must be communicated to the offeror, either expressly (orally or in writing) or impliedly through conduct. Silence generally does not constitute acceptance.</a:t>
            </a:r>
          </a:p>
          <a:p>
            <a:pPr algn="just"/>
            <a:r>
              <a:rPr lang="en-US" b="1" dirty="0" smtClean="0">
                <a:solidFill>
                  <a:srgbClr val="FFFF00"/>
                </a:solidFill>
              </a:rPr>
              <a:t>In the Manner Prescribed or Reasonable Manner</a:t>
            </a:r>
            <a:r>
              <a:rPr lang="en-US" dirty="0" smtClean="0">
                <a:solidFill>
                  <a:srgbClr val="FFFF00"/>
                </a:solidFill>
              </a:rPr>
              <a:t>: If the offer specifies a method of acceptance, it must be followed. If no method is prescribed, acceptance must be in a reasonable manner.</a:t>
            </a:r>
          </a:p>
          <a:p>
            <a:pPr algn="just"/>
            <a:r>
              <a:rPr lang="en-US" b="1" dirty="0" smtClean="0">
                <a:solidFill>
                  <a:srgbClr val="FFFF00"/>
                </a:solidFill>
              </a:rPr>
              <a:t>Timely Acceptance</a:t>
            </a:r>
            <a:r>
              <a:rPr lang="en-US" dirty="0" smtClean="0">
                <a:solidFill>
                  <a:srgbClr val="FFFF00"/>
                </a:solidFill>
              </a:rPr>
              <a:t>: Acceptance must be made within the time stipulated by the offeror, or if no time is stipulated, within a reasonable time.</a:t>
            </a:r>
          </a:p>
          <a:p>
            <a:pPr algn="just"/>
            <a:r>
              <a:rPr lang="en-US" b="1" dirty="0" smtClean="0">
                <a:solidFill>
                  <a:srgbClr val="FFFF00"/>
                </a:solidFill>
              </a:rPr>
              <a:t>Awareness of the Offer</a:t>
            </a:r>
            <a:r>
              <a:rPr lang="en-US" dirty="0" smtClean="0">
                <a:solidFill>
                  <a:srgbClr val="FFFF00"/>
                </a:solidFill>
              </a:rPr>
              <a:t>: The offeree must be aware of the offer at the time of acceptance. Acceptance made in ignorance of the offer is not valid.</a:t>
            </a:r>
          </a:p>
          <a:p>
            <a:pPr algn="just"/>
            <a:r>
              <a:rPr lang="en-US" b="1" dirty="0" smtClean="0">
                <a:solidFill>
                  <a:srgbClr val="FFFF00"/>
                </a:solidFill>
              </a:rPr>
              <a:t>Acceptance of the Offer as it Stands</a:t>
            </a:r>
            <a:r>
              <a:rPr lang="en-US" dirty="0" smtClean="0">
                <a:solidFill>
                  <a:srgbClr val="FFFF00"/>
                </a:solidFill>
              </a:rPr>
              <a:t>: The acceptance must be of the entire offer, not just a part of it. Partial acceptance is not valid.</a:t>
            </a:r>
          </a:p>
          <a:p>
            <a:pPr algn="just"/>
            <a:endParaRPr lang="en-US" dirty="0" smtClean="0">
              <a:solidFill>
                <a:srgbClr val="FFFF00"/>
              </a:solidFill>
            </a:endParaRPr>
          </a:p>
          <a:p>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1206096"/>
          </a:xfrm>
          <a:solidFill>
            <a:schemeClr val="tx1"/>
          </a:solidFill>
        </p:spPr>
        <p:txBody>
          <a:bodyPr>
            <a:normAutofit fontScale="90000"/>
          </a:bodyPr>
          <a:lstStyle/>
          <a:p>
            <a:r>
              <a:rPr lang="en-US" dirty="0" smtClean="0">
                <a:solidFill>
                  <a:srgbClr val="FFFF00"/>
                </a:solidFill>
              </a:rPr>
              <a:t>8 Companies Act: Definition, Characteristics and Kinds of Companies</a:t>
            </a:r>
            <a:endParaRPr lang="en-US" dirty="0">
              <a:solidFill>
                <a:srgbClr val="FFFF00"/>
              </a:solidFill>
            </a:endParaRPr>
          </a:p>
        </p:txBody>
      </p:sp>
      <p:sp>
        <p:nvSpPr>
          <p:cNvPr id="4" name="Content Placeholder 3"/>
          <p:cNvSpPr>
            <a:spLocks noGrp="1"/>
          </p:cNvSpPr>
          <p:nvPr>
            <p:ph idx="1"/>
          </p:nvPr>
        </p:nvSpPr>
        <p:spPr>
          <a:xfrm>
            <a:off x="838200" y="1854557"/>
            <a:ext cx="10515600" cy="4322405"/>
          </a:xfrm>
        </p:spPr>
        <p:txBody>
          <a:bodyPr>
            <a:normAutofit/>
          </a:bodyPr>
          <a:lstStyle/>
          <a:p>
            <a:r>
              <a:rPr lang="en-US" b="1" dirty="0" smtClean="0">
                <a:solidFill>
                  <a:srgbClr val="FFFF00"/>
                </a:solidFill>
              </a:rPr>
              <a:t>1. Definition of a Company</a:t>
            </a:r>
            <a:endParaRPr lang="en-US" dirty="0" smtClean="0">
              <a:solidFill>
                <a:srgbClr val="FFFF00"/>
              </a:solidFill>
            </a:endParaRPr>
          </a:p>
          <a:p>
            <a:pPr algn="just"/>
            <a:r>
              <a:rPr lang="en-US" dirty="0" smtClean="0">
                <a:solidFill>
                  <a:srgbClr val="FFFF00"/>
                </a:solidFill>
              </a:rPr>
              <a:t>A company is a legal entity formed by a group of individuals to engage in and operate a business—commercial or industrial—enterprise. Under the </a:t>
            </a:r>
            <a:r>
              <a:rPr lang="en-US" b="1" dirty="0" smtClean="0">
                <a:solidFill>
                  <a:srgbClr val="FFFF00"/>
                </a:solidFill>
              </a:rPr>
              <a:t>Companies Act, 2013</a:t>
            </a:r>
            <a:r>
              <a:rPr lang="en-US" dirty="0" smtClean="0">
                <a:solidFill>
                  <a:srgbClr val="FFFF00"/>
                </a:solidFill>
              </a:rPr>
              <a:t> in India, a company is defined as a "legal entity formed and registered under the Companies Act, 2013 or any previous company law." It has a separate legal existence from its members, meaning it can own property, incur debts, sue, and be sued in its own name</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626548"/>
          </a:xfrm>
          <a:solidFill>
            <a:schemeClr val="tx1"/>
          </a:solidFill>
        </p:spPr>
        <p:txBody>
          <a:bodyPr>
            <a:normAutofit fontScale="90000"/>
          </a:bodyPr>
          <a:lstStyle/>
          <a:p>
            <a:r>
              <a:rPr lang="en-US" b="1" dirty="0" smtClean="0">
                <a:solidFill>
                  <a:srgbClr val="FFFF00"/>
                </a:solidFill>
              </a:rPr>
              <a:t>2. Characteristics of a </a:t>
            </a:r>
            <a:r>
              <a:rPr lang="en-US" b="1" dirty="0" smtClean="0">
                <a:solidFill>
                  <a:srgbClr val="FFFF00"/>
                </a:solidFill>
              </a:rPr>
              <a:t>Company</a:t>
            </a:r>
            <a:endParaRPr lang="en-US" dirty="0">
              <a:solidFill>
                <a:srgbClr val="FFFF00"/>
              </a:solidFill>
            </a:endParaRPr>
          </a:p>
        </p:txBody>
      </p:sp>
      <p:sp>
        <p:nvSpPr>
          <p:cNvPr id="4" name="Content Placeholder 3"/>
          <p:cNvSpPr>
            <a:spLocks noGrp="1"/>
          </p:cNvSpPr>
          <p:nvPr>
            <p:ph idx="1"/>
          </p:nvPr>
        </p:nvSpPr>
        <p:spPr>
          <a:xfrm>
            <a:off x="838200" y="1197734"/>
            <a:ext cx="10515600" cy="5434885"/>
          </a:xfrm>
        </p:spPr>
        <p:txBody>
          <a:bodyPr>
            <a:normAutofit fontScale="77500" lnSpcReduction="20000"/>
          </a:bodyPr>
          <a:lstStyle/>
          <a:p>
            <a:pPr algn="just"/>
            <a:r>
              <a:rPr lang="en-US" b="1" dirty="0" smtClean="0">
                <a:solidFill>
                  <a:srgbClr val="FFFF00"/>
                </a:solidFill>
              </a:rPr>
              <a:t>Separate </a:t>
            </a:r>
            <a:r>
              <a:rPr lang="en-US" b="1" dirty="0" smtClean="0">
                <a:solidFill>
                  <a:srgbClr val="FFFF00"/>
                </a:solidFill>
              </a:rPr>
              <a:t>Legal Entity</a:t>
            </a:r>
            <a:r>
              <a:rPr lang="en-US" dirty="0" smtClean="0">
                <a:solidFill>
                  <a:srgbClr val="FFFF00"/>
                </a:solidFill>
              </a:rPr>
              <a:t>: A company has its own legal identity, separate from its members or shareholders. This allows the company to own assets, incur liabilities, and enter into contracts independently.</a:t>
            </a:r>
          </a:p>
          <a:p>
            <a:pPr algn="just"/>
            <a:r>
              <a:rPr lang="en-US" b="1" dirty="0" smtClean="0">
                <a:solidFill>
                  <a:srgbClr val="FFFF00"/>
                </a:solidFill>
              </a:rPr>
              <a:t>Limited Liability</a:t>
            </a:r>
            <a:r>
              <a:rPr lang="en-US" dirty="0" smtClean="0">
                <a:solidFill>
                  <a:srgbClr val="FFFF00"/>
                </a:solidFill>
              </a:rPr>
              <a:t>: The liability of the company’s shareholders is limited to the amount they have invested in the company. Shareholders are not personally liable for the company’s debts.</a:t>
            </a:r>
          </a:p>
          <a:p>
            <a:pPr algn="just"/>
            <a:r>
              <a:rPr lang="en-US" b="1" dirty="0" smtClean="0">
                <a:solidFill>
                  <a:srgbClr val="FFFF00"/>
                </a:solidFill>
              </a:rPr>
              <a:t>Perpetual Succession</a:t>
            </a:r>
            <a:r>
              <a:rPr lang="en-US" dirty="0" smtClean="0">
                <a:solidFill>
                  <a:srgbClr val="FFFF00"/>
                </a:solidFill>
              </a:rPr>
              <a:t>: A company continues to exist regardless of changes in its ownership or management. The death, insolvency, or departure of members does not affect the company's existence.</a:t>
            </a:r>
          </a:p>
          <a:p>
            <a:pPr algn="just"/>
            <a:r>
              <a:rPr lang="en-US" b="1" dirty="0" smtClean="0">
                <a:solidFill>
                  <a:srgbClr val="FFFF00"/>
                </a:solidFill>
              </a:rPr>
              <a:t>Common Seal</a:t>
            </a:r>
            <a:r>
              <a:rPr lang="en-US" dirty="0" smtClean="0">
                <a:solidFill>
                  <a:srgbClr val="FFFF00"/>
                </a:solidFill>
              </a:rPr>
              <a:t>: A company may have a common seal (though it is not mandatory under the Companies Act, 2013) that acts as its official signature. Documents sealed with the common seal are legally binding on the company.</a:t>
            </a:r>
          </a:p>
          <a:p>
            <a:pPr algn="just"/>
            <a:r>
              <a:rPr lang="en-US" b="1" dirty="0" smtClean="0">
                <a:solidFill>
                  <a:srgbClr val="FFFF00"/>
                </a:solidFill>
              </a:rPr>
              <a:t>Transferability of Shares</a:t>
            </a:r>
            <a:r>
              <a:rPr lang="en-US" dirty="0" smtClean="0">
                <a:solidFill>
                  <a:srgbClr val="FFFF00"/>
                </a:solidFill>
              </a:rPr>
              <a:t>: In a public company, shares can be freely transferred from one person to another, providing liquidity and ease of exit for investors.</a:t>
            </a:r>
          </a:p>
          <a:p>
            <a:pPr algn="just"/>
            <a:r>
              <a:rPr lang="en-US" b="1" dirty="0" smtClean="0">
                <a:solidFill>
                  <a:srgbClr val="FFFF00"/>
                </a:solidFill>
              </a:rPr>
              <a:t>Separate Property</a:t>
            </a:r>
            <a:r>
              <a:rPr lang="en-US" dirty="0" smtClean="0">
                <a:solidFill>
                  <a:srgbClr val="FFFF00"/>
                </a:solidFill>
              </a:rPr>
              <a:t>: A company can own, enjoy, and dispose of property in its own name. Members do not have any direct rights over the company's assets.</a:t>
            </a:r>
          </a:p>
          <a:p>
            <a:pPr algn="just"/>
            <a:r>
              <a:rPr lang="en-US" b="1" dirty="0" smtClean="0">
                <a:solidFill>
                  <a:srgbClr val="FFFF00"/>
                </a:solidFill>
              </a:rPr>
              <a:t>Capacity to Sue and Be Sued</a:t>
            </a:r>
            <a:r>
              <a:rPr lang="en-US" dirty="0" smtClean="0">
                <a:solidFill>
                  <a:srgbClr val="FFFF00"/>
                </a:solidFill>
              </a:rPr>
              <a:t>: A company, being a legal entity, can initiate legal action in its own name and can also be sued.</a:t>
            </a:r>
          </a:p>
          <a:p>
            <a:pPr algn="just"/>
            <a:endParaRPr lang="en-US" dirty="0" smtClean="0">
              <a:solidFill>
                <a:srgbClr val="FFFF00"/>
              </a:solidFill>
            </a:endParaRP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296214"/>
            <a:ext cx="10515600" cy="6259132"/>
          </a:xfrm>
        </p:spPr>
        <p:txBody>
          <a:bodyPr>
            <a:normAutofit fontScale="85000" lnSpcReduction="20000"/>
          </a:bodyPr>
          <a:lstStyle/>
          <a:p>
            <a:pPr algn="just"/>
            <a:r>
              <a:rPr lang="en-US" b="1" dirty="0" smtClean="0">
                <a:solidFill>
                  <a:srgbClr val="FFFF00"/>
                </a:solidFill>
              </a:rPr>
              <a:t>3. Kinds of Companies</a:t>
            </a:r>
            <a:r>
              <a:rPr lang="en-US" dirty="0" smtClean="0">
                <a:solidFill>
                  <a:srgbClr val="FFFF00"/>
                </a:solidFill>
              </a:rPr>
              <a:t> The Companies Act, 2013 recognizes various types of companies, classified based on different criteria:</a:t>
            </a:r>
          </a:p>
          <a:p>
            <a:pPr algn="just"/>
            <a:r>
              <a:rPr lang="en-US" b="1" dirty="0" smtClean="0">
                <a:solidFill>
                  <a:srgbClr val="FFFF00"/>
                </a:solidFill>
              </a:rPr>
              <a:t>Based </a:t>
            </a:r>
            <a:r>
              <a:rPr lang="en-US" b="1" dirty="0" smtClean="0">
                <a:solidFill>
                  <a:srgbClr val="FFFF00"/>
                </a:solidFill>
              </a:rPr>
              <a:t>on Incorporation</a:t>
            </a:r>
            <a:r>
              <a:rPr lang="en-US" dirty="0" smtClean="0">
                <a:solidFill>
                  <a:srgbClr val="FFFF00"/>
                </a:solidFill>
              </a:rPr>
              <a:t>:</a:t>
            </a:r>
          </a:p>
          <a:p>
            <a:pPr lvl="1" algn="just"/>
            <a:r>
              <a:rPr lang="en-US" b="1" dirty="0" smtClean="0">
                <a:solidFill>
                  <a:srgbClr val="FFFF00"/>
                </a:solidFill>
              </a:rPr>
              <a:t>Statutory Companies</a:t>
            </a:r>
            <a:r>
              <a:rPr lang="en-US" dirty="0" smtClean="0">
                <a:solidFill>
                  <a:srgbClr val="FFFF00"/>
                </a:solidFill>
              </a:rPr>
              <a:t>: Formed by a special Act of Parliament or state legislature (e.g., Reserve Bank of India).</a:t>
            </a:r>
          </a:p>
          <a:p>
            <a:pPr lvl="1" algn="just"/>
            <a:r>
              <a:rPr lang="en-US" b="1" dirty="0" smtClean="0">
                <a:solidFill>
                  <a:srgbClr val="FFFF00"/>
                </a:solidFill>
              </a:rPr>
              <a:t>Registered Companies</a:t>
            </a:r>
            <a:r>
              <a:rPr lang="en-US" dirty="0" smtClean="0">
                <a:solidFill>
                  <a:srgbClr val="FFFF00"/>
                </a:solidFill>
              </a:rPr>
              <a:t>: Incorporated under the Companies Act, 2013 or any previous company law.</a:t>
            </a:r>
          </a:p>
          <a:p>
            <a:pPr algn="just"/>
            <a:r>
              <a:rPr lang="en-US" b="1" dirty="0" smtClean="0">
                <a:solidFill>
                  <a:srgbClr val="FFFF00"/>
                </a:solidFill>
              </a:rPr>
              <a:t>Based on Liability</a:t>
            </a:r>
            <a:r>
              <a:rPr lang="en-US" dirty="0" smtClean="0">
                <a:solidFill>
                  <a:srgbClr val="FFFF00"/>
                </a:solidFill>
              </a:rPr>
              <a:t>:</a:t>
            </a:r>
          </a:p>
          <a:p>
            <a:pPr lvl="1" algn="just"/>
            <a:r>
              <a:rPr lang="en-US" b="1" dirty="0" smtClean="0">
                <a:solidFill>
                  <a:srgbClr val="FFFF00"/>
                </a:solidFill>
              </a:rPr>
              <a:t>Company Limited by Shares</a:t>
            </a:r>
            <a:r>
              <a:rPr lang="en-US" dirty="0" smtClean="0">
                <a:solidFill>
                  <a:srgbClr val="FFFF00"/>
                </a:solidFill>
              </a:rPr>
              <a:t>: Shareholders' liability is limited to the amount unpaid on their shares.</a:t>
            </a:r>
          </a:p>
          <a:p>
            <a:pPr lvl="1" algn="just"/>
            <a:r>
              <a:rPr lang="en-US" b="1" dirty="0" smtClean="0">
                <a:solidFill>
                  <a:srgbClr val="FFFF00"/>
                </a:solidFill>
              </a:rPr>
              <a:t>Company Limited by Guarantee</a:t>
            </a:r>
            <a:r>
              <a:rPr lang="en-US" dirty="0" smtClean="0">
                <a:solidFill>
                  <a:srgbClr val="FFFF00"/>
                </a:solidFill>
              </a:rPr>
              <a:t>: Members' liability is limited to the amount they have agreed to contribute to the company's assets in case of winding up.</a:t>
            </a:r>
          </a:p>
          <a:p>
            <a:pPr lvl="1" algn="just"/>
            <a:r>
              <a:rPr lang="en-US" b="1" dirty="0" smtClean="0">
                <a:solidFill>
                  <a:srgbClr val="FFFF00"/>
                </a:solidFill>
              </a:rPr>
              <a:t>Unlimited Company</a:t>
            </a:r>
            <a:r>
              <a:rPr lang="en-US" dirty="0" smtClean="0">
                <a:solidFill>
                  <a:srgbClr val="FFFF00"/>
                </a:solidFill>
              </a:rPr>
              <a:t>: There is no limit to the liability of its members, meaning they are personally liable for the company’s debts.</a:t>
            </a:r>
          </a:p>
          <a:p>
            <a:pPr algn="just"/>
            <a:r>
              <a:rPr lang="en-US" b="1" dirty="0" smtClean="0">
                <a:solidFill>
                  <a:srgbClr val="FFFF00"/>
                </a:solidFill>
              </a:rPr>
              <a:t>Based on the Number of Members</a:t>
            </a:r>
            <a:r>
              <a:rPr lang="en-US" dirty="0" smtClean="0">
                <a:solidFill>
                  <a:srgbClr val="FFFF00"/>
                </a:solidFill>
              </a:rPr>
              <a:t>:</a:t>
            </a:r>
          </a:p>
          <a:p>
            <a:pPr lvl="1" algn="just"/>
            <a:r>
              <a:rPr lang="en-US" b="1" dirty="0" smtClean="0">
                <a:solidFill>
                  <a:srgbClr val="FFFF00"/>
                </a:solidFill>
              </a:rPr>
              <a:t>Private Company</a:t>
            </a:r>
            <a:r>
              <a:rPr lang="en-US" dirty="0" smtClean="0">
                <a:solidFill>
                  <a:srgbClr val="FFFF00"/>
                </a:solidFill>
              </a:rPr>
              <a:t>: Limits the number of its members to 200, restricts the transferability of shares, and prohibits public invitations to subscribe for shares or debentures. Requires a minimum of 2 members and 2 directors.</a:t>
            </a:r>
          </a:p>
          <a:p>
            <a:pPr lvl="1" algn="just"/>
            <a:r>
              <a:rPr lang="en-US" b="1" dirty="0" smtClean="0">
                <a:solidFill>
                  <a:srgbClr val="FFFF00"/>
                </a:solidFill>
              </a:rPr>
              <a:t>Public Company</a:t>
            </a:r>
            <a:r>
              <a:rPr lang="en-US" dirty="0" smtClean="0">
                <a:solidFill>
                  <a:srgbClr val="FFFF00"/>
                </a:solidFill>
              </a:rPr>
              <a:t>: Has no restriction on the maximum number of members, can offer its shares to the public, and requires a minimum of 7 members and 3 directors.</a:t>
            </a:r>
          </a:p>
          <a:p>
            <a:pPr lvl="1" algn="just"/>
            <a:r>
              <a:rPr lang="en-US" b="1" dirty="0" smtClean="0">
                <a:solidFill>
                  <a:srgbClr val="FFFF00"/>
                </a:solidFill>
              </a:rPr>
              <a:t>One Person Company (OPC)</a:t>
            </a:r>
            <a:r>
              <a:rPr lang="en-US" dirty="0" smtClean="0">
                <a:solidFill>
                  <a:srgbClr val="FFFF00"/>
                </a:solidFill>
              </a:rPr>
              <a:t>: A company with only one member, designed for individuals who want to start a business with limited liability. It has a single shareholder and a director</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360608"/>
            <a:ext cx="10515600" cy="6233375"/>
          </a:xfrm>
        </p:spPr>
        <p:txBody>
          <a:bodyPr>
            <a:normAutofit fontScale="92500" lnSpcReduction="10000"/>
          </a:bodyPr>
          <a:lstStyle/>
          <a:p>
            <a:pPr algn="just"/>
            <a:r>
              <a:rPr lang="en-US" b="1" dirty="0" smtClean="0">
                <a:solidFill>
                  <a:srgbClr val="FFFF00"/>
                </a:solidFill>
              </a:rPr>
              <a:t>Based on Control</a:t>
            </a:r>
            <a:r>
              <a:rPr lang="en-US" dirty="0" smtClean="0">
                <a:solidFill>
                  <a:srgbClr val="FFFF00"/>
                </a:solidFill>
              </a:rPr>
              <a:t>:</a:t>
            </a:r>
          </a:p>
          <a:p>
            <a:pPr lvl="1" algn="just"/>
            <a:r>
              <a:rPr lang="en-US" b="1" dirty="0" smtClean="0">
                <a:solidFill>
                  <a:srgbClr val="FFFF00"/>
                </a:solidFill>
              </a:rPr>
              <a:t>Holding Company</a:t>
            </a:r>
            <a:r>
              <a:rPr lang="en-US" dirty="0" smtClean="0">
                <a:solidFill>
                  <a:srgbClr val="FFFF00"/>
                </a:solidFill>
              </a:rPr>
              <a:t>: A company that controls the composition of the Board of Directors of another company or holds the majority of its shares.</a:t>
            </a:r>
          </a:p>
          <a:p>
            <a:pPr lvl="1" algn="just"/>
            <a:r>
              <a:rPr lang="en-US" b="1" dirty="0" smtClean="0">
                <a:solidFill>
                  <a:srgbClr val="FFFF00"/>
                </a:solidFill>
              </a:rPr>
              <a:t>Subsidiary Company</a:t>
            </a:r>
            <a:r>
              <a:rPr lang="en-US" dirty="0" smtClean="0">
                <a:solidFill>
                  <a:srgbClr val="FFFF00"/>
                </a:solidFill>
              </a:rPr>
              <a:t>: A company that is controlled by a holding company.</a:t>
            </a:r>
          </a:p>
          <a:p>
            <a:pPr algn="just"/>
            <a:r>
              <a:rPr lang="en-US" b="1" dirty="0" smtClean="0">
                <a:solidFill>
                  <a:srgbClr val="FFFF00"/>
                </a:solidFill>
              </a:rPr>
              <a:t>Based on Ownership</a:t>
            </a:r>
            <a:r>
              <a:rPr lang="en-US" dirty="0" smtClean="0">
                <a:solidFill>
                  <a:srgbClr val="FFFF00"/>
                </a:solidFill>
              </a:rPr>
              <a:t>:</a:t>
            </a:r>
          </a:p>
          <a:p>
            <a:pPr lvl="1" algn="just"/>
            <a:r>
              <a:rPr lang="en-US" b="1" dirty="0" smtClean="0">
                <a:solidFill>
                  <a:srgbClr val="FFFF00"/>
                </a:solidFill>
              </a:rPr>
              <a:t>Government Company</a:t>
            </a:r>
            <a:r>
              <a:rPr lang="en-US" dirty="0" smtClean="0">
                <a:solidFill>
                  <a:srgbClr val="FFFF00"/>
                </a:solidFill>
              </a:rPr>
              <a:t>: A company in which at least 51% of the paid-up share capital is held by the central government, state government(s), or both.</a:t>
            </a:r>
          </a:p>
          <a:p>
            <a:pPr lvl="1" algn="just"/>
            <a:r>
              <a:rPr lang="en-US" b="1" dirty="0" smtClean="0">
                <a:solidFill>
                  <a:srgbClr val="FFFF00"/>
                </a:solidFill>
              </a:rPr>
              <a:t>Foreign Company</a:t>
            </a:r>
            <a:r>
              <a:rPr lang="en-US" dirty="0" smtClean="0">
                <a:solidFill>
                  <a:srgbClr val="FFFF00"/>
                </a:solidFill>
              </a:rPr>
              <a:t>: A company incorporated outside India that has a place of business in India, either by itself or through an agent, and conducts business activities in India.</a:t>
            </a:r>
          </a:p>
          <a:p>
            <a:pPr lvl="1" algn="just"/>
            <a:r>
              <a:rPr lang="en-US" b="1" dirty="0" smtClean="0">
                <a:solidFill>
                  <a:srgbClr val="FFFF00"/>
                </a:solidFill>
              </a:rPr>
              <a:t>Listed Company</a:t>
            </a:r>
            <a:r>
              <a:rPr lang="en-US" dirty="0" smtClean="0">
                <a:solidFill>
                  <a:srgbClr val="FFFF00"/>
                </a:solidFill>
              </a:rPr>
              <a:t>: A company whose shares are listed on a recognized stock exchange, making them available for trading in the public market.</a:t>
            </a:r>
          </a:p>
          <a:p>
            <a:pPr lvl="1" algn="just"/>
            <a:r>
              <a:rPr lang="en-US" b="1" dirty="0" smtClean="0">
                <a:solidFill>
                  <a:srgbClr val="FFFF00"/>
                </a:solidFill>
              </a:rPr>
              <a:t>Unlisted Company</a:t>
            </a:r>
            <a:r>
              <a:rPr lang="en-US" dirty="0" smtClean="0">
                <a:solidFill>
                  <a:srgbClr val="FFFF00"/>
                </a:solidFill>
              </a:rPr>
              <a:t>: A company whose shares are not listed on any stock exchange.</a:t>
            </a:r>
          </a:p>
          <a:p>
            <a:pPr algn="just"/>
            <a:r>
              <a:rPr lang="en-US" b="1" dirty="0" smtClean="0">
                <a:solidFill>
                  <a:srgbClr val="FFFF00"/>
                </a:solidFill>
              </a:rPr>
              <a:t>Special Companies</a:t>
            </a:r>
            <a:r>
              <a:rPr lang="en-US" dirty="0" smtClean="0">
                <a:solidFill>
                  <a:srgbClr val="FFFF00"/>
                </a:solidFill>
              </a:rPr>
              <a:t>:</a:t>
            </a:r>
          </a:p>
          <a:p>
            <a:pPr lvl="1" algn="just"/>
            <a:r>
              <a:rPr lang="en-US" b="1" dirty="0" smtClean="0">
                <a:solidFill>
                  <a:srgbClr val="FFFF00"/>
                </a:solidFill>
              </a:rPr>
              <a:t>Section 8 Company</a:t>
            </a:r>
            <a:r>
              <a:rPr lang="en-US" dirty="0" smtClean="0">
                <a:solidFill>
                  <a:srgbClr val="FFFF00"/>
                </a:solidFill>
              </a:rPr>
              <a:t>: A company formed with the objective of promoting commerce, art, science, education, research, sports, charity, or other social purposes. These companies do not distribute profits to their members.</a:t>
            </a:r>
          </a:p>
          <a:p>
            <a:pPr lvl="1" algn="just"/>
            <a:r>
              <a:rPr lang="en-US" b="1" dirty="0" smtClean="0">
                <a:solidFill>
                  <a:srgbClr val="FFFF00"/>
                </a:solidFill>
              </a:rPr>
              <a:t>Dormant Company</a:t>
            </a:r>
            <a:r>
              <a:rPr lang="en-US" dirty="0" smtClean="0">
                <a:solidFill>
                  <a:srgbClr val="FFFF00"/>
                </a:solidFill>
              </a:rPr>
              <a:t>: A company formed and registered for a future project or to hold an asset or intellectual property and has no significant accounting transaction.</a:t>
            </a: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6685" y="223459"/>
            <a:ext cx="10515600" cy="626548"/>
          </a:xfrm>
          <a:solidFill>
            <a:schemeClr val="tx1"/>
          </a:solidFill>
        </p:spPr>
        <p:txBody>
          <a:bodyPr>
            <a:normAutofit fontScale="90000"/>
          </a:bodyPr>
          <a:lstStyle/>
          <a:p>
            <a:r>
              <a:rPr lang="en-US" dirty="0" smtClean="0">
                <a:solidFill>
                  <a:srgbClr val="FFFF00"/>
                </a:solidFill>
              </a:rPr>
              <a:t>9 Steps in </a:t>
            </a:r>
            <a:r>
              <a:rPr lang="en-US" dirty="0" smtClean="0">
                <a:solidFill>
                  <a:srgbClr val="FFFF00"/>
                </a:solidFill>
              </a:rPr>
              <a:t>the </a:t>
            </a:r>
            <a:r>
              <a:rPr lang="en-US" dirty="0" smtClean="0">
                <a:solidFill>
                  <a:srgbClr val="FFFF00"/>
                </a:solidFill>
              </a:rPr>
              <a:t>formation </a:t>
            </a:r>
            <a:r>
              <a:rPr lang="en-US" dirty="0" smtClean="0">
                <a:solidFill>
                  <a:srgbClr val="FFFF00"/>
                </a:solidFill>
              </a:rPr>
              <a:t>of Company	</a:t>
            </a:r>
            <a:endParaRPr lang="en-US" dirty="0">
              <a:solidFill>
                <a:srgbClr val="FFFF00"/>
              </a:solidFill>
            </a:endParaRPr>
          </a:p>
        </p:txBody>
      </p:sp>
      <p:sp>
        <p:nvSpPr>
          <p:cNvPr id="4" name="Content Placeholder 3"/>
          <p:cNvSpPr>
            <a:spLocks noGrp="1"/>
          </p:cNvSpPr>
          <p:nvPr>
            <p:ph idx="1"/>
          </p:nvPr>
        </p:nvSpPr>
        <p:spPr>
          <a:xfrm>
            <a:off x="838200" y="1056068"/>
            <a:ext cx="10515600" cy="5801931"/>
          </a:xfrm>
        </p:spPr>
        <p:txBody>
          <a:bodyPr>
            <a:normAutofit fontScale="77500" lnSpcReduction="20000"/>
          </a:bodyPr>
          <a:lstStyle/>
          <a:p>
            <a:pPr algn="just"/>
            <a:r>
              <a:rPr lang="en-US" dirty="0" smtClean="0">
                <a:solidFill>
                  <a:srgbClr val="FFFF00"/>
                </a:solidFill>
              </a:rPr>
              <a:t>The formation of a company involves several key steps that must be followed to establish a legally recognized entity. Here's an overview of the process for forming a company under the </a:t>
            </a:r>
            <a:r>
              <a:rPr lang="en-US" b="1" dirty="0" smtClean="0">
                <a:solidFill>
                  <a:srgbClr val="FFFF00"/>
                </a:solidFill>
              </a:rPr>
              <a:t>Companies Act, 2013</a:t>
            </a:r>
            <a:r>
              <a:rPr lang="en-US" dirty="0" smtClean="0">
                <a:solidFill>
                  <a:srgbClr val="FFFF00"/>
                </a:solidFill>
              </a:rPr>
              <a:t> in India:</a:t>
            </a:r>
          </a:p>
          <a:p>
            <a:pPr algn="just"/>
            <a:r>
              <a:rPr lang="en-US" b="1" dirty="0" smtClean="0">
                <a:solidFill>
                  <a:srgbClr val="FFFF00"/>
                </a:solidFill>
              </a:rPr>
              <a:t>1. Choose a Business Name</a:t>
            </a:r>
          </a:p>
          <a:p>
            <a:pPr algn="just"/>
            <a:r>
              <a:rPr lang="en-US" b="1" dirty="0" smtClean="0">
                <a:solidFill>
                  <a:srgbClr val="FFFF00"/>
                </a:solidFill>
              </a:rPr>
              <a:t>Description</a:t>
            </a:r>
            <a:r>
              <a:rPr lang="en-US" dirty="0" smtClean="0">
                <a:solidFill>
                  <a:srgbClr val="FFFF00"/>
                </a:solidFill>
              </a:rPr>
              <a:t>: Select a unique and appropriate name for the company that complies with the naming regulations set out by the Companies Act, 2013. The name should not be similar to any existing company or trademark.</a:t>
            </a:r>
          </a:p>
          <a:p>
            <a:pPr algn="just"/>
            <a:r>
              <a:rPr lang="en-US" b="1" dirty="0" smtClean="0">
                <a:solidFill>
                  <a:srgbClr val="FFFF00"/>
                </a:solidFill>
              </a:rPr>
              <a:t>Action</a:t>
            </a:r>
            <a:r>
              <a:rPr lang="en-US" dirty="0" smtClean="0">
                <a:solidFill>
                  <a:srgbClr val="FFFF00"/>
                </a:solidFill>
              </a:rPr>
              <a:t>: Conduct a name search through the Ministry of Corporate Affairs (MCA) database to ensure the name is available.</a:t>
            </a:r>
          </a:p>
          <a:p>
            <a:pPr algn="just"/>
            <a:r>
              <a:rPr lang="en-US" b="1" dirty="0" smtClean="0">
                <a:solidFill>
                  <a:srgbClr val="FFFF00"/>
                </a:solidFill>
              </a:rPr>
              <a:t>2. Obtain Digital Signature Certificate (DSC)</a:t>
            </a:r>
          </a:p>
          <a:p>
            <a:pPr algn="just"/>
            <a:r>
              <a:rPr lang="en-US" b="1" dirty="0" smtClean="0">
                <a:solidFill>
                  <a:srgbClr val="FFFF00"/>
                </a:solidFill>
              </a:rPr>
              <a:t>Description</a:t>
            </a:r>
            <a:r>
              <a:rPr lang="en-US" dirty="0" smtClean="0">
                <a:solidFill>
                  <a:srgbClr val="FFFF00"/>
                </a:solidFill>
              </a:rPr>
              <a:t>: A DSC is required for electronically signing documents and forms submitted to the Registrar of Companies (ROC).</a:t>
            </a:r>
          </a:p>
          <a:p>
            <a:pPr algn="just"/>
            <a:r>
              <a:rPr lang="en-US" b="1" dirty="0" smtClean="0">
                <a:solidFill>
                  <a:srgbClr val="FFFF00"/>
                </a:solidFill>
              </a:rPr>
              <a:t>Action</a:t>
            </a:r>
            <a:r>
              <a:rPr lang="en-US" dirty="0" smtClean="0">
                <a:solidFill>
                  <a:srgbClr val="FFFF00"/>
                </a:solidFill>
              </a:rPr>
              <a:t>: Obtain DSCs for at least one director of the company from a certifying authority.</a:t>
            </a:r>
          </a:p>
          <a:p>
            <a:pPr algn="just"/>
            <a:r>
              <a:rPr lang="en-US" b="1" dirty="0" smtClean="0">
                <a:solidFill>
                  <a:srgbClr val="FFFF00"/>
                </a:solidFill>
              </a:rPr>
              <a:t>3. Apply for Director Identification Number (DIN)</a:t>
            </a:r>
          </a:p>
          <a:p>
            <a:pPr algn="just"/>
            <a:r>
              <a:rPr lang="en-US" b="1" dirty="0" smtClean="0">
                <a:solidFill>
                  <a:srgbClr val="FFFF00"/>
                </a:solidFill>
              </a:rPr>
              <a:t>Description</a:t>
            </a:r>
            <a:r>
              <a:rPr lang="en-US" dirty="0" smtClean="0">
                <a:solidFill>
                  <a:srgbClr val="FFFF00"/>
                </a:solidFill>
              </a:rPr>
              <a:t>: DIN is a unique identification number required for all directors of the company.</a:t>
            </a:r>
          </a:p>
          <a:p>
            <a:pPr algn="just"/>
            <a:r>
              <a:rPr lang="en-US" b="1" dirty="0" smtClean="0">
                <a:solidFill>
                  <a:srgbClr val="FFFF00"/>
                </a:solidFill>
              </a:rPr>
              <a:t>Action</a:t>
            </a:r>
            <a:r>
              <a:rPr lang="en-US" dirty="0" smtClean="0">
                <a:solidFill>
                  <a:srgbClr val="FFFF00"/>
                </a:solidFill>
              </a:rPr>
              <a:t>: Apply for DIN online through the MCA portal. The application must include personal details and proof of identity and address</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218941"/>
            <a:ext cx="10515600" cy="6375042"/>
          </a:xfrm>
        </p:spPr>
        <p:txBody>
          <a:bodyPr>
            <a:normAutofit fontScale="92500" lnSpcReduction="10000"/>
          </a:bodyPr>
          <a:lstStyle/>
          <a:p>
            <a:pPr algn="just"/>
            <a:r>
              <a:rPr lang="en-US" b="1" dirty="0" smtClean="0">
                <a:solidFill>
                  <a:srgbClr val="FFFF00"/>
                </a:solidFill>
              </a:rPr>
              <a:t>4. Draft the Company’s Constitution Documents</a:t>
            </a:r>
          </a:p>
          <a:p>
            <a:pPr algn="just"/>
            <a:r>
              <a:rPr lang="en-US" b="1" dirty="0" smtClean="0">
                <a:solidFill>
                  <a:srgbClr val="FFFF00"/>
                </a:solidFill>
              </a:rPr>
              <a:t>Description</a:t>
            </a:r>
            <a:r>
              <a:rPr lang="en-US" dirty="0" smtClean="0">
                <a:solidFill>
                  <a:srgbClr val="FFFF00"/>
                </a:solidFill>
              </a:rPr>
              <a:t>: Prepare the Memorandum of Association (MOA) and Articles of Association (AOA), which define the company's objectives, scope, and internal rules.</a:t>
            </a:r>
          </a:p>
          <a:p>
            <a:pPr algn="just"/>
            <a:r>
              <a:rPr lang="en-US" b="1" dirty="0" smtClean="0">
                <a:solidFill>
                  <a:srgbClr val="FFFF00"/>
                </a:solidFill>
              </a:rPr>
              <a:t>Action</a:t>
            </a:r>
            <a:r>
              <a:rPr lang="en-US" dirty="0" smtClean="0">
                <a:solidFill>
                  <a:srgbClr val="FFFF00"/>
                </a:solidFill>
              </a:rPr>
              <a:t>: Draft the MOA and AOA, ensuring they comply with the Companies Act, 2013. These documents outline the company's objectives and the rules governing its internal management</a:t>
            </a:r>
            <a:r>
              <a:rPr lang="en-US" dirty="0" smtClean="0">
                <a:solidFill>
                  <a:srgbClr val="FFFF00"/>
                </a:solidFill>
              </a:rPr>
              <a:t>.</a:t>
            </a:r>
          </a:p>
          <a:p>
            <a:pPr algn="just"/>
            <a:r>
              <a:rPr lang="en-US" b="1" dirty="0" smtClean="0">
                <a:solidFill>
                  <a:srgbClr val="FFFF00"/>
                </a:solidFill>
              </a:rPr>
              <a:t>5. File for Incorporation</a:t>
            </a:r>
          </a:p>
          <a:p>
            <a:pPr algn="just"/>
            <a:r>
              <a:rPr lang="en-US" b="1" dirty="0" smtClean="0">
                <a:solidFill>
                  <a:srgbClr val="FFFF00"/>
                </a:solidFill>
              </a:rPr>
              <a:t>Description</a:t>
            </a:r>
            <a:r>
              <a:rPr lang="en-US" dirty="0" smtClean="0">
                <a:solidFill>
                  <a:srgbClr val="FFFF00"/>
                </a:solidFill>
              </a:rPr>
              <a:t>: Submit the incorporation application along with necessary documents to the Registrar of Companies (ROC).</a:t>
            </a:r>
          </a:p>
          <a:p>
            <a:pPr algn="just"/>
            <a:r>
              <a:rPr lang="en-US" b="1" dirty="0" smtClean="0">
                <a:solidFill>
                  <a:srgbClr val="FFFF00"/>
                </a:solidFill>
              </a:rPr>
              <a:t>Action</a:t>
            </a:r>
            <a:r>
              <a:rPr lang="en-US" dirty="0" smtClean="0">
                <a:solidFill>
                  <a:srgbClr val="FFFF00"/>
                </a:solidFill>
              </a:rPr>
              <a:t>: File the application using the form </a:t>
            </a:r>
            <a:r>
              <a:rPr lang="en-US" dirty="0" err="1" smtClean="0">
                <a:solidFill>
                  <a:srgbClr val="FFFF00"/>
                </a:solidFill>
              </a:rPr>
              <a:t>SPICe</a:t>
            </a:r>
            <a:r>
              <a:rPr lang="en-US" dirty="0" smtClean="0">
                <a:solidFill>
                  <a:srgbClr val="FFFF00"/>
                </a:solidFill>
              </a:rPr>
              <a:t>+ (Simplified </a:t>
            </a:r>
            <a:r>
              <a:rPr lang="en-US" dirty="0" err="1" smtClean="0">
                <a:solidFill>
                  <a:srgbClr val="FFFF00"/>
                </a:solidFill>
              </a:rPr>
              <a:t>Proforma</a:t>
            </a:r>
            <a:r>
              <a:rPr lang="en-US" dirty="0" smtClean="0">
                <a:solidFill>
                  <a:srgbClr val="FFFF00"/>
                </a:solidFill>
              </a:rPr>
              <a:t> for Incorporating Company electronically) on the MCA portal. Attach the following documents:</a:t>
            </a:r>
          </a:p>
          <a:p>
            <a:pPr lvl="1" algn="just"/>
            <a:r>
              <a:rPr lang="en-US" dirty="0" smtClean="0">
                <a:solidFill>
                  <a:srgbClr val="FFFF00"/>
                </a:solidFill>
              </a:rPr>
              <a:t>MOA and AOA</a:t>
            </a:r>
          </a:p>
          <a:p>
            <a:pPr lvl="1" algn="just"/>
            <a:r>
              <a:rPr lang="en-US" dirty="0" smtClean="0">
                <a:solidFill>
                  <a:srgbClr val="FFFF00"/>
                </a:solidFill>
              </a:rPr>
              <a:t>Proof of identity and address of directors and shareholders</a:t>
            </a:r>
          </a:p>
          <a:p>
            <a:pPr lvl="1" algn="just"/>
            <a:r>
              <a:rPr lang="en-US" dirty="0" smtClean="0">
                <a:solidFill>
                  <a:srgbClr val="FFFF00"/>
                </a:solidFill>
              </a:rPr>
              <a:t>Proof of registered office address</a:t>
            </a:r>
          </a:p>
          <a:p>
            <a:pPr lvl="1" algn="just"/>
            <a:r>
              <a:rPr lang="en-US" dirty="0" smtClean="0">
                <a:solidFill>
                  <a:srgbClr val="FFFF00"/>
                </a:solidFill>
              </a:rPr>
              <a:t>Declaration by the director(s) and subscriber(s) to the MOA</a:t>
            </a:r>
          </a:p>
          <a:p>
            <a:endParaRPr lang="en-US" dirty="0" smtClean="0"/>
          </a:p>
          <a:p>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334851"/>
            <a:ext cx="10515600" cy="5842112"/>
          </a:xfrm>
        </p:spPr>
        <p:txBody>
          <a:bodyPr>
            <a:normAutofit fontScale="92500" lnSpcReduction="20000"/>
          </a:bodyPr>
          <a:lstStyle/>
          <a:p>
            <a:pPr algn="just"/>
            <a:r>
              <a:rPr lang="en-US" b="1" dirty="0" smtClean="0">
                <a:solidFill>
                  <a:srgbClr val="FFFF00"/>
                </a:solidFill>
              </a:rPr>
              <a:t>6</a:t>
            </a:r>
            <a:r>
              <a:rPr lang="en-US" b="1" dirty="0" smtClean="0">
                <a:solidFill>
                  <a:srgbClr val="FFFF00"/>
                </a:solidFill>
              </a:rPr>
              <a:t>. Pay the Stamp Duty and Registration Fees</a:t>
            </a:r>
          </a:p>
          <a:p>
            <a:pPr algn="just"/>
            <a:r>
              <a:rPr lang="en-US" b="1" dirty="0" smtClean="0">
                <a:solidFill>
                  <a:srgbClr val="FFFF00"/>
                </a:solidFill>
              </a:rPr>
              <a:t>Description</a:t>
            </a:r>
            <a:r>
              <a:rPr lang="en-US" dirty="0" smtClean="0">
                <a:solidFill>
                  <a:srgbClr val="FFFF00"/>
                </a:solidFill>
              </a:rPr>
              <a:t>: Pay the required stamp duty and registration fees as per the company's share capital and location.</a:t>
            </a:r>
          </a:p>
          <a:p>
            <a:pPr algn="just"/>
            <a:r>
              <a:rPr lang="en-US" b="1" dirty="0" smtClean="0">
                <a:solidFill>
                  <a:srgbClr val="FFFF00"/>
                </a:solidFill>
              </a:rPr>
              <a:t>Action</a:t>
            </a:r>
            <a:r>
              <a:rPr lang="en-US" dirty="0" smtClean="0">
                <a:solidFill>
                  <a:srgbClr val="FFFF00"/>
                </a:solidFill>
              </a:rPr>
              <a:t>: The fees are calculated based on the authorized capital and are paid online during the filing process.</a:t>
            </a:r>
          </a:p>
          <a:p>
            <a:pPr algn="just"/>
            <a:r>
              <a:rPr lang="en-US" b="1" dirty="0" smtClean="0">
                <a:solidFill>
                  <a:srgbClr val="FFFF00"/>
                </a:solidFill>
              </a:rPr>
              <a:t>7. Obtain Certificate of Incorporation</a:t>
            </a:r>
          </a:p>
          <a:p>
            <a:pPr algn="just"/>
            <a:r>
              <a:rPr lang="en-US" b="1" dirty="0" smtClean="0">
                <a:solidFill>
                  <a:srgbClr val="FFFF00"/>
                </a:solidFill>
              </a:rPr>
              <a:t>Description</a:t>
            </a:r>
            <a:r>
              <a:rPr lang="en-US" dirty="0" smtClean="0">
                <a:solidFill>
                  <a:srgbClr val="FFFF00"/>
                </a:solidFill>
              </a:rPr>
              <a:t>: Upon successful verification of documents and compliance with the legal requirements, the ROC issues a Certificate of Incorporation.</a:t>
            </a:r>
          </a:p>
          <a:p>
            <a:pPr algn="just"/>
            <a:r>
              <a:rPr lang="en-US" b="1" dirty="0" smtClean="0">
                <a:solidFill>
                  <a:srgbClr val="FFFF00"/>
                </a:solidFill>
              </a:rPr>
              <a:t>Action</a:t>
            </a:r>
            <a:r>
              <a:rPr lang="en-US" dirty="0" smtClean="0">
                <a:solidFill>
                  <a:srgbClr val="FFFF00"/>
                </a:solidFill>
              </a:rPr>
              <a:t>: This certificate serves as proof of the company’s formation and includes the company’s registration number.</a:t>
            </a:r>
          </a:p>
          <a:p>
            <a:pPr algn="just"/>
            <a:r>
              <a:rPr lang="en-US" b="1" dirty="0" smtClean="0">
                <a:solidFill>
                  <a:srgbClr val="FFFF00"/>
                </a:solidFill>
              </a:rPr>
              <a:t>8. Apply for PAN and TAN</a:t>
            </a:r>
          </a:p>
          <a:p>
            <a:pPr algn="just"/>
            <a:r>
              <a:rPr lang="en-US" b="1" dirty="0" smtClean="0">
                <a:solidFill>
                  <a:srgbClr val="FFFF00"/>
                </a:solidFill>
              </a:rPr>
              <a:t>Description</a:t>
            </a:r>
            <a:r>
              <a:rPr lang="en-US" dirty="0" smtClean="0">
                <a:solidFill>
                  <a:srgbClr val="FFFF00"/>
                </a:solidFill>
              </a:rPr>
              <a:t>: Obtain a Permanent Account Number (PAN) and Tax Deduction and Collection Account Number (TAN) for tax purposes.</a:t>
            </a:r>
          </a:p>
          <a:p>
            <a:pPr algn="just"/>
            <a:r>
              <a:rPr lang="en-US" b="1" dirty="0" smtClean="0">
                <a:solidFill>
                  <a:srgbClr val="FFFF00"/>
                </a:solidFill>
              </a:rPr>
              <a:t>Action</a:t>
            </a:r>
            <a:r>
              <a:rPr lang="en-US" dirty="0" smtClean="0">
                <a:solidFill>
                  <a:srgbClr val="FFFF00"/>
                </a:solidFill>
              </a:rPr>
              <a:t>: Apply for PAN and TAN through the respective online portals or through the ROC.</a:t>
            </a:r>
          </a:p>
          <a:p>
            <a:pPr algn="just"/>
            <a:endParaRPr lang="en-US" dirty="0" smtClean="0">
              <a:solidFill>
                <a:srgbClr val="FFFF00"/>
              </a:solidFill>
            </a:endParaRP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515155"/>
            <a:ext cx="10515600" cy="5661808"/>
          </a:xfrm>
        </p:spPr>
        <p:txBody>
          <a:bodyPr>
            <a:normAutofit fontScale="92500" lnSpcReduction="20000"/>
          </a:bodyPr>
          <a:lstStyle/>
          <a:p>
            <a:pPr algn="just"/>
            <a:r>
              <a:rPr lang="en-US" b="1" dirty="0" smtClean="0">
                <a:solidFill>
                  <a:srgbClr val="FFFF00"/>
                </a:solidFill>
              </a:rPr>
              <a:t>9. Open a Bank Account</a:t>
            </a:r>
          </a:p>
          <a:p>
            <a:pPr algn="just"/>
            <a:r>
              <a:rPr lang="en-US" b="1" dirty="0" smtClean="0">
                <a:solidFill>
                  <a:srgbClr val="FFFF00"/>
                </a:solidFill>
              </a:rPr>
              <a:t>Description</a:t>
            </a:r>
            <a:r>
              <a:rPr lang="en-US" dirty="0" smtClean="0">
                <a:solidFill>
                  <a:srgbClr val="FFFF00"/>
                </a:solidFill>
              </a:rPr>
              <a:t>: Open a bank account in the company’s name to manage financial transactions.</a:t>
            </a:r>
          </a:p>
          <a:p>
            <a:pPr algn="just"/>
            <a:r>
              <a:rPr lang="en-US" b="1" dirty="0" smtClean="0">
                <a:solidFill>
                  <a:srgbClr val="FFFF00"/>
                </a:solidFill>
              </a:rPr>
              <a:t>Action</a:t>
            </a:r>
            <a:r>
              <a:rPr lang="en-US" dirty="0" smtClean="0">
                <a:solidFill>
                  <a:srgbClr val="FFFF00"/>
                </a:solidFill>
              </a:rPr>
              <a:t>: Provide the bank with the Certificate of Incorporation, PAN, and other required documents to open the account.</a:t>
            </a:r>
          </a:p>
          <a:p>
            <a:pPr algn="just"/>
            <a:r>
              <a:rPr lang="en-US" b="1" dirty="0" smtClean="0">
                <a:solidFill>
                  <a:srgbClr val="FFFF00"/>
                </a:solidFill>
              </a:rPr>
              <a:t>10. Register for GST (if applicable)</a:t>
            </a:r>
          </a:p>
          <a:p>
            <a:pPr algn="just"/>
            <a:r>
              <a:rPr lang="en-US" b="1" dirty="0" smtClean="0">
                <a:solidFill>
                  <a:srgbClr val="FFFF00"/>
                </a:solidFill>
              </a:rPr>
              <a:t>Description</a:t>
            </a:r>
            <a:r>
              <a:rPr lang="en-US" dirty="0" smtClean="0">
                <a:solidFill>
                  <a:srgbClr val="FFFF00"/>
                </a:solidFill>
              </a:rPr>
              <a:t>: If the company’s turnover exceeds the threshold limit or if it engages in taxable activities, it must register for Goods and Services Tax (GST).</a:t>
            </a:r>
          </a:p>
          <a:p>
            <a:pPr algn="just"/>
            <a:r>
              <a:rPr lang="en-US" b="1" dirty="0" smtClean="0">
                <a:solidFill>
                  <a:srgbClr val="FFFF00"/>
                </a:solidFill>
              </a:rPr>
              <a:t>Action</a:t>
            </a:r>
            <a:r>
              <a:rPr lang="en-US" dirty="0" smtClean="0">
                <a:solidFill>
                  <a:srgbClr val="FFFF00"/>
                </a:solidFill>
              </a:rPr>
              <a:t>: Apply for GST registration through the GST portal.</a:t>
            </a:r>
          </a:p>
          <a:p>
            <a:pPr algn="just"/>
            <a:r>
              <a:rPr lang="en-US" b="1" dirty="0" smtClean="0">
                <a:solidFill>
                  <a:srgbClr val="FFFF00"/>
                </a:solidFill>
              </a:rPr>
              <a:t>11. Comply with Other Legal Requirements</a:t>
            </a:r>
          </a:p>
          <a:p>
            <a:pPr algn="just"/>
            <a:r>
              <a:rPr lang="en-US" b="1" dirty="0" smtClean="0">
                <a:solidFill>
                  <a:srgbClr val="FFFF00"/>
                </a:solidFill>
              </a:rPr>
              <a:t>Description</a:t>
            </a:r>
            <a:r>
              <a:rPr lang="en-US" dirty="0" smtClean="0">
                <a:solidFill>
                  <a:srgbClr val="FFFF00"/>
                </a:solidFill>
              </a:rPr>
              <a:t>: Ensure compliance with other regulatory requirements such as labor laws, industry-specific regulations, and company secretarial practices.</a:t>
            </a:r>
          </a:p>
          <a:p>
            <a:pPr algn="just"/>
            <a:r>
              <a:rPr lang="en-US" b="1" dirty="0" smtClean="0">
                <a:solidFill>
                  <a:srgbClr val="FFFF00"/>
                </a:solidFill>
              </a:rPr>
              <a:t>Action</a:t>
            </a:r>
            <a:r>
              <a:rPr lang="en-US" dirty="0" smtClean="0">
                <a:solidFill>
                  <a:srgbClr val="FFFF00"/>
                </a:solidFill>
              </a:rPr>
              <a:t>: Maintain statutory records, hold board meetings, and file annual returns as required by law.</a:t>
            </a: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626548"/>
          </a:xfrm>
          <a:solidFill>
            <a:schemeClr val="tx1"/>
          </a:solidFill>
        </p:spPr>
        <p:txBody>
          <a:bodyPr>
            <a:normAutofit fontScale="90000"/>
          </a:bodyPr>
          <a:lstStyle/>
          <a:p>
            <a:r>
              <a:rPr lang="en-US" dirty="0" smtClean="0">
                <a:solidFill>
                  <a:srgbClr val="FFFF00"/>
                </a:solidFill>
              </a:rPr>
              <a:t>10 Resolutions and Meeting Types</a:t>
            </a:r>
            <a:endParaRPr lang="en-US" dirty="0">
              <a:solidFill>
                <a:srgbClr val="FFFF00"/>
              </a:solidFill>
            </a:endParaRPr>
          </a:p>
        </p:txBody>
      </p:sp>
      <p:sp>
        <p:nvSpPr>
          <p:cNvPr id="4" name="Content Placeholder 3"/>
          <p:cNvSpPr>
            <a:spLocks noGrp="1"/>
          </p:cNvSpPr>
          <p:nvPr>
            <p:ph idx="1"/>
          </p:nvPr>
        </p:nvSpPr>
        <p:spPr>
          <a:xfrm>
            <a:off x="838200" y="1197734"/>
            <a:ext cx="10515600" cy="5660265"/>
          </a:xfrm>
        </p:spPr>
        <p:txBody>
          <a:bodyPr>
            <a:normAutofit fontScale="85000" lnSpcReduction="20000"/>
          </a:bodyPr>
          <a:lstStyle/>
          <a:p>
            <a:pPr algn="just"/>
            <a:r>
              <a:rPr lang="en-US" dirty="0" smtClean="0">
                <a:solidFill>
                  <a:srgbClr val="FFFF00"/>
                </a:solidFill>
              </a:rPr>
              <a:t>In the context of corporate governance, resolutions and meetings are crucial for making decisions and ensuring proper management of a company. Here's an overview of different types of resolutions and meetings typically found in corporate settings:</a:t>
            </a:r>
          </a:p>
          <a:p>
            <a:pPr algn="just"/>
            <a:r>
              <a:rPr lang="en-US" b="1" dirty="0" smtClean="0">
                <a:solidFill>
                  <a:srgbClr val="FFFF00"/>
                </a:solidFill>
              </a:rPr>
              <a:t>1. Resolutions</a:t>
            </a:r>
          </a:p>
          <a:p>
            <a:pPr algn="just"/>
            <a:r>
              <a:rPr lang="en-US" b="1" dirty="0" smtClean="0">
                <a:solidFill>
                  <a:srgbClr val="FFFF00"/>
                </a:solidFill>
              </a:rPr>
              <a:t>Resolutions</a:t>
            </a:r>
            <a:r>
              <a:rPr lang="en-US" dirty="0" smtClean="0">
                <a:solidFill>
                  <a:srgbClr val="FFFF00"/>
                </a:solidFill>
              </a:rPr>
              <a:t> are formal decisions made by a company's board of directors or shareholders. They are used to record and approve decisions on various matters related to the company's operations and governance.</a:t>
            </a:r>
          </a:p>
          <a:p>
            <a:pPr algn="just"/>
            <a:r>
              <a:rPr lang="en-US" b="1" dirty="0" smtClean="0">
                <a:solidFill>
                  <a:srgbClr val="FFFF00"/>
                </a:solidFill>
              </a:rPr>
              <a:t>Types of Resolutions:</a:t>
            </a:r>
            <a:endParaRPr lang="en-US" dirty="0" smtClean="0">
              <a:solidFill>
                <a:srgbClr val="FFFF00"/>
              </a:solidFill>
            </a:endParaRPr>
          </a:p>
          <a:p>
            <a:pPr algn="just"/>
            <a:r>
              <a:rPr lang="en-US" b="1" dirty="0" smtClean="0">
                <a:solidFill>
                  <a:srgbClr val="FFFF00"/>
                </a:solidFill>
              </a:rPr>
              <a:t>Ordinary Resolutions</a:t>
            </a:r>
            <a:endParaRPr lang="en-US" dirty="0" smtClean="0">
              <a:solidFill>
                <a:srgbClr val="FFFF00"/>
              </a:solidFill>
            </a:endParaRPr>
          </a:p>
          <a:p>
            <a:pPr lvl="1" algn="just"/>
            <a:r>
              <a:rPr lang="en-US" b="1" dirty="0" smtClean="0">
                <a:solidFill>
                  <a:srgbClr val="FFFF00"/>
                </a:solidFill>
              </a:rPr>
              <a:t>Definition</a:t>
            </a:r>
            <a:r>
              <a:rPr lang="en-US" dirty="0" smtClean="0">
                <a:solidFill>
                  <a:srgbClr val="FFFF00"/>
                </a:solidFill>
              </a:rPr>
              <a:t>: Passed by a simple majority of those present and voting. Generally, this is the standard resolution type used for routine matters.</a:t>
            </a:r>
          </a:p>
          <a:p>
            <a:pPr lvl="1" algn="just"/>
            <a:r>
              <a:rPr lang="en-US" b="1" dirty="0" smtClean="0">
                <a:solidFill>
                  <a:srgbClr val="FFFF00"/>
                </a:solidFill>
              </a:rPr>
              <a:t>Example</a:t>
            </a:r>
            <a:r>
              <a:rPr lang="en-US" dirty="0" smtClean="0">
                <a:solidFill>
                  <a:srgbClr val="FFFF00"/>
                </a:solidFill>
              </a:rPr>
              <a:t>: Approving the annual accounts, appointing an auditor, or declaring a dividend.</a:t>
            </a:r>
          </a:p>
          <a:p>
            <a:pPr algn="just"/>
            <a:r>
              <a:rPr lang="en-US" b="1" dirty="0" smtClean="0">
                <a:solidFill>
                  <a:srgbClr val="FFFF00"/>
                </a:solidFill>
              </a:rPr>
              <a:t>Special Resolutions</a:t>
            </a:r>
            <a:endParaRPr lang="en-US" dirty="0" smtClean="0">
              <a:solidFill>
                <a:srgbClr val="FFFF00"/>
              </a:solidFill>
            </a:endParaRPr>
          </a:p>
          <a:p>
            <a:pPr lvl="1" algn="just"/>
            <a:r>
              <a:rPr lang="en-US" b="1" dirty="0" smtClean="0">
                <a:solidFill>
                  <a:srgbClr val="FFFF00"/>
                </a:solidFill>
              </a:rPr>
              <a:t>Definition</a:t>
            </a:r>
            <a:r>
              <a:rPr lang="en-US" dirty="0" smtClean="0">
                <a:solidFill>
                  <a:srgbClr val="FFFF00"/>
                </a:solidFill>
              </a:rPr>
              <a:t>: Requires a three-fourths majority of the votes cast by members. Used for more significant decisions that affect the company’s structure or operations.</a:t>
            </a:r>
          </a:p>
          <a:p>
            <a:pPr lvl="1" algn="just"/>
            <a:r>
              <a:rPr lang="en-US" b="1" dirty="0" smtClean="0">
                <a:solidFill>
                  <a:srgbClr val="FFFF00"/>
                </a:solidFill>
              </a:rPr>
              <a:t>Example</a:t>
            </a:r>
            <a:r>
              <a:rPr lang="en-US" dirty="0" smtClean="0">
                <a:solidFill>
                  <a:srgbClr val="FFFF00"/>
                </a:solidFill>
              </a:rPr>
              <a:t>: Altering the company's memorandum or articles of association, reducing share capital, or changing the company’s name</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437882"/>
            <a:ext cx="10515600" cy="5739081"/>
          </a:xfrm>
        </p:spPr>
        <p:txBody>
          <a:bodyPr>
            <a:normAutofit lnSpcReduction="10000"/>
          </a:bodyPr>
          <a:lstStyle/>
          <a:p>
            <a:pPr algn="just"/>
            <a:r>
              <a:rPr lang="en-US" b="1" dirty="0" smtClean="0">
                <a:solidFill>
                  <a:srgbClr val="FFFF00"/>
                </a:solidFill>
              </a:rPr>
              <a:t>Extraordinary Resolutions</a:t>
            </a:r>
            <a:endParaRPr lang="en-US" dirty="0" smtClean="0">
              <a:solidFill>
                <a:srgbClr val="FFFF00"/>
              </a:solidFill>
            </a:endParaRPr>
          </a:p>
          <a:p>
            <a:pPr lvl="1" algn="just"/>
            <a:r>
              <a:rPr lang="en-US" b="1" dirty="0" smtClean="0">
                <a:solidFill>
                  <a:srgbClr val="FFFF00"/>
                </a:solidFill>
              </a:rPr>
              <a:t>Definition</a:t>
            </a:r>
            <a:r>
              <a:rPr lang="en-US" dirty="0" smtClean="0">
                <a:solidFill>
                  <a:srgbClr val="FFFF00"/>
                </a:solidFill>
              </a:rPr>
              <a:t>: Similar to special resolutions but typically refers to decisions that are extremely rare or exceptional in nature.</a:t>
            </a:r>
          </a:p>
          <a:p>
            <a:pPr lvl="1" algn="just"/>
            <a:r>
              <a:rPr lang="en-US" b="1" dirty="0" smtClean="0">
                <a:solidFill>
                  <a:srgbClr val="FFFF00"/>
                </a:solidFill>
              </a:rPr>
              <a:t>Example</a:t>
            </a:r>
            <a:r>
              <a:rPr lang="en-US" dirty="0" smtClean="0">
                <a:solidFill>
                  <a:srgbClr val="FFFF00"/>
                </a:solidFill>
              </a:rPr>
              <a:t>: Dissolving the company or a major restructuring that is not covered by special resolutions.</a:t>
            </a:r>
          </a:p>
          <a:p>
            <a:pPr algn="just"/>
            <a:r>
              <a:rPr lang="en-US" b="1" dirty="0" smtClean="0">
                <a:solidFill>
                  <a:srgbClr val="FFFF00"/>
                </a:solidFill>
              </a:rPr>
              <a:t>Written Resolutions</a:t>
            </a:r>
            <a:endParaRPr lang="en-US" dirty="0" smtClean="0">
              <a:solidFill>
                <a:srgbClr val="FFFF00"/>
              </a:solidFill>
            </a:endParaRPr>
          </a:p>
          <a:p>
            <a:pPr lvl="1" algn="just"/>
            <a:r>
              <a:rPr lang="en-US" b="1" dirty="0" smtClean="0">
                <a:solidFill>
                  <a:srgbClr val="FFFF00"/>
                </a:solidFill>
              </a:rPr>
              <a:t>Definition</a:t>
            </a:r>
            <a:r>
              <a:rPr lang="en-US" dirty="0" smtClean="0">
                <a:solidFill>
                  <a:srgbClr val="FFFF00"/>
                </a:solidFill>
              </a:rPr>
              <a:t>: Resolutions passed in writing without the need for a formal meeting. Applicable for both ordinary and special resolutions.</a:t>
            </a:r>
          </a:p>
          <a:p>
            <a:pPr lvl="1" algn="just"/>
            <a:r>
              <a:rPr lang="en-US" b="1" dirty="0" smtClean="0">
                <a:solidFill>
                  <a:srgbClr val="FFFF00"/>
                </a:solidFill>
              </a:rPr>
              <a:t>Example</a:t>
            </a:r>
            <a:r>
              <a:rPr lang="en-US" dirty="0" smtClean="0">
                <a:solidFill>
                  <a:srgbClr val="FFFF00"/>
                </a:solidFill>
              </a:rPr>
              <a:t>: Consent to a minor change in company policy or administrative matters.</a:t>
            </a:r>
          </a:p>
          <a:p>
            <a:pPr algn="just"/>
            <a:r>
              <a:rPr lang="en-US" b="1" dirty="0" smtClean="0">
                <a:solidFill>
                  <a:srgbClr val="FFFF00"/>
                </a:solidFill>
              </a:rPr>
              <a:t>Board Resolutions</a:t>
            </a:r>
            <a:endParaRPr lang="en-US" dirty="0" smtClean="0">
              <a:solidFill>
                <a:srgbClr val="FFFF00"/>
              </a:solidFill>
            </a:endParaRPr>
          </a:p>
          <a:p>
            <a:pPr lvl="1" algn="just"/>
            <a:r>
              <a:rPr lang="en-US" b="1" dirty="0" smtClean="0">
                <a:solidFill>
                  <a:srgbClr val="FFFF00"/>
                </a:solidFill>
              </a:rPr>
              <a:t>Definition</a:t>
            </a:r>
            <a:r>
              <a:rPr lang="en-US" dirty="0" smtClean="0">
                <a:solidFill>
                  <a:srgbClr val="FFFF00"/>
                </a:solidFill>
              </a:rPr>
              <a:t>: Decisions made by the board of directors. They can be ordinary or special resolutions depending on the nature of the decision.</a:t>
            </a:r>
          </a:p>
          <a:p>
            <a:pPr lvl="1" algn="just"/>
            <a:r>
              <a:rPr lang="en-US" b="1" dirty="0" smtClean="0">
                <a:solidFill>
                  <a:srgbClr val="FFFF00"/>
                </a:solidFill>
              </a:rPr>
              <a:t>Example</a:t>
            </a:r>
            <a:r>
              <a:rPr lang="en-US" dirty="0" smtClean="0">
                <a:solidFill>
                  <a:srgbClr val="FFFF00"/>
                </a:solidFill>
              </a:rPr>
              <a:t>: Approving a major contract, appointing a new executive, or setting company policy.</a:t>
            </a: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489397"/>
            <a:ext cx="10515600" cy="6194738"/>
          </a:xfrm>
        </p:spPr>
        <p:txBody>
          <a:bodyPr>
            <a:normAutofit fontScale="77500" lnSpcReduction="20000"/>
          </a:bodyPr>
          <a:lstStyle/>
          <a:p>
            <a:pPr algn="just"/>
            <a:r>
              <a:rPr lang="en-US" b="1" dirty="0" smtClean="0">
                <a:solidFill>
                  <a:srgbClr val="FFFF00"/>
                </a:solidFill>
              </a:rPr>
              <a:t>2. Meeting Types</a:t>
            </a:r>
          </a:p>
          <a:p>
            <a:pPr algn="just"/>
            <a:r>
              <a:rPr lang="en-US" b="1" dirty="0" smtClean="0">
                <a:solidFill>
                  <a:srgbClr val="FFFF00"/>
                </a:solidFill>
              </a:rPr>
              <a:t>Meetings</a:t>
            </a:r>
            <a:r>
              <a:rPr lang="en-US" dirty="0" smtClean="0">
                <a:solidFill>
                  <a:srgbClr val="FFFF00"/>
                </a:solidFill>
              </a:rPr>
              <a:t> are gatherings of the company’s stakeholders to discuss and make decisions on various matters. Different types of meetings serve different purposes in corporate governance</a:t>
            </a:r>
            <a:r>
              <a:rPr lang="en-US" dirty="0" smtClean="0">
                <a:solidFill>
                  <a:srgbClr val="FFFF00"/>
                </a:solidFill>
              </a:rPr>
              <a:t>.</a:t>
            </a:r>
          </a:p>
          <a:p>
            <a:r>
              <a:rPr lang="en-US" b="1" dirty="0" smtClean="0">
                <a:solidFill>
                  <a:srgbClr val="FFFF00"/>
                </a:solidFill>
              </a:rPr>
              <a:t>Types of Meetings:</a:t>
            </a:r>
            <a:endParaRPr lang="en-US" dirty="0" smtClean="0">
              <a:solidFill>
                <a:srgbClr val="FFFF00"/>
              </a:solidFill>
            </a:endParaRPr>
          </a:p>
          <a:p>
            <a:r>
              <a:rPr lang="en-US" b="1" dirty="0" smtClean="0">
                <a:solidFill>
                  <a:srgbClr val="FFFF00"/>
                </a:solidFill>
              </a:rPr>
              <a:t>Annual General Meeting (AGM)</a:t>
            </a:r>
            <a:endParaRPr lang="en-US" dirty="0" smtClean="0">
              <a:solidFill>
                <a:srgbClr val="FFFF00"/>
              </a:solidFill>
            </a:endParaRPr>
          </a:p>
          <a:p>
            <a:pPr lvl="1"/>
            <a:r>
              <a:rPr lang="en-US" b="1" dirty="0" smtClean="0">
                <a:solidFill>
                  <a:srgbClr val="FFFF00"/>
                </a:solidFill>
              </a:rPr>
              <a:t>Definition</a:t>
            </a:r>
            <a:r>
              <a:rPr lang="en-US" dirty="0" smtClean="0">
                <a:solidFill>
                  <a:srgbClr val="FFFF00"/>
                </a:solidFill>
              </a:rPr>
              <a:t>: A mandatory yearly meeting of shareholders where key issues are discussed, and certain statutory requirements are fulfilled.</a:t>
            </a:r>
          </a:p>
          <a:p>
            <a:pPr lvl="1"/>
            <a:r>
              <a:rPr lang="en-US" b="1" dirty="0" smtClean="0">
                <a:solidFill>
                  <a:srgbClr val="FFFF00"/>
                </a:solidFill>
              </a:rPr>
              <a:t>Purpose</a:t>
            </a:r>
            <a:r>
              <a:rPr lang="en-US" dirty="0" smtClean="0">
                <a:solidFill>
                  <a:srgbClr val="FFFF00"/>
                </a:solidFill>
              </a:rPr>
              <a:t>: To review financial statements, declare dividends, elect directors, and appoint auditors.</a:t>
            </a:r>
          </a:p>
          <a:p>
            <a:pPr lvl="1"/>
            <a:r>
              <a:rPr lang="en-US" b="1" dirty="0" smtClean="0">
                <a:solidFill>
                  <a:srgbClr val="FFFF00"/>
                </a:solidFill>
              </a:rPr>
              <a:t>Timing</a:t>
            </a:r>
            <a:r>
              <a:rPr lang="en-US" dirty="0" smtClean="0">
                <a:solidFill>
                  <a:srgbClr val="FFFF00"/>
                </a:solidFill>
              </a:rPr>
              <a:t>: Must be held within 18 months of incorporation and then once every calendar year.</a:t>
            </a:r>
          </a:p>
          <a:p>
            <a:r>
              <a:rPr lang="en-US" b="1" dirty="0" smtClean="0">
                <a:solidFill>
                  <a:srgbClr val="FFFF00"/>
                </a:solidFill>
              </a:rPr>
              <a:t>Extraordinary General Meeting (EGM)</a:t>
            </a:r>
            <a:endParaRPr lang="en-US" dirty="0" smtClean="0">
              <a:solidFill>
                <a:srgbClr val="FFFF00"/>
              </a:solidFill>
            </a:endParaRPr>
          </a:p>
          <a:p>
            <a:pPr lvl="1"/>
            <a:r>
              <a:rPr lang="en-US" b="1" dirty="0" smtClean="0">
                <a:solidFill>
                  <a:srgbClr val="FFFF00"/>
                </a:solidFill>
              </a:rPr>
              <a:t>Definition</a:t>
            </a:r>
            <a:r>
              <a:rPr lang="en-US" dirty="0" smtClean="0">
                <a:solidFill>
                  <a:srgbClr val="FFFF00"/>
                </a:solidFill>
              </a:rPr>
              <a:t>: A meeting called to address urgent or exceptional matters that cannot wait until the next AGM.</a:t>
            </a:r>
          </a:p>
          <a:p>
            <a:pPr lvl="1"/>
            <a:r>
              <a:rPr lang="en-US" b="1" dirty="0" smtClean="0">
                <a:solidFill>
                  <a:srgbClr val="FFFF00"/>
                </a:solidFill>
              </a:rPr>
              <a:t>Purpose</a:t>
            </a:r>
            <a:r>
              <a:rPr lang="en-US" dirty="0" smtClean="0">
                <a:solidFill>
                  <a:srgbClr val="FFFF00"/>
                </a:solidFill>
              </a:rPr>
              <a:t>: To discuss special resolutions, approve mergers, or resolve major issues.</a:t>
            </a:r>
          </a:p>
          <a:p>
            <a:pPr lvl="1"/>
            <a:r>
              <a:rPr lang="en-US" b="1" dirty="0" smtClean="0">
                <a:solidFill>
                  <a:srgbClr val="FFFF00"/>
                </a:solidFill>
              </a:rPr>
              <a:t>Timing</a:t>
            </a:r>
            <a:r>
              <a:rPr lang="en-US" dirty="0" smtClean="0">
                <a:solidFill>
                  <a:srgbClr val="FFFF00"/>
                </a:solidFill>
              </a:rPr>
              <a:t>: Can be called at any time as needed by the board or shareholders.</a:t>
            </a:r>
          </a:p>
          <a:p>
            <a:r>
              <a:rPr lang="en-US" b="1" dirty="0" smtClean="0">
                <a:solidFill>
                  <a:srgbClr val="FFFF00"/>
                </a:solidFill>
              </a:rPr>
              <a:t>Board Meeting</a:t>
            </a:r>
            <a:endParaRPr lang="en-US" dirty="0" smtClean="0">
              <a:solidFill>
                <a:srgbClr val="FFFF00"/>
              </a:solidFill>
            </a:endParaRPr>
          </a:p>
          <a:p>
            <a:pPr lvl="1"/>
            <a:r>
              <a:rPr lang="en-US" b="1" dirty="0" smtClean="0">
                <a:solidFill>
                  <a:srgbClr val="FFFF00"/>
                </a:solidFill>
              </a:rPr>
              <a:t>Definition</a:t>
            </a:r>
            <a:r>
              <a:rPr lang="en-US" dirty="0" smtClean="0">
                <a:solidFill>
                  <a:srgbClr val="FFFF00"/>
                </a:solidFill>
              </a:rPr>
              <a:t>: A meeting of the board of directors to discuss and make decisions on management and strategic issues.</a:t>
            </a:r>
          </a:p>
          <a:p>
            <a:pPr lvl="1"/>
            <a:r>
              <a:rPr lang="en-US" b="1" dirty="0" smtClean="0">
                <a:solidFill>
                  <a:srgbClr val="FFFF00"/>
                </a:solidFill>
              </a:rPr>
              <a:t>Purpose</a:t>
            </a:r>
            <a:r>
              <a:rPr lang="en-US" dirty="0" smtClean="0">
                <a:solidFill>
                  <a:srgbClr val="FFFF00"/>
                </a:solidFill>
              </a:rPr>
              <a:t>: To approve company policies, review performance, and make key decisions.</a:t>
            </a:r>
          </a:p>
          <a:p>
            <a:pPr lvl="1"/>
            <a:r>
              <a:rPr lang="en-US" b="1" dirty="0" smtClean="0">
                <a:solidFill>
                  <a:srgbClr val="FFFF00"/>
                </a:solidFill>
              </a:rPr>
              <a:t>Timing</a:t>
            </a:r>
            <a:r>
              <a:rPr lang="en-US" dirty="0" smtClean="0">
                <a:solidFill>
                  <a:srgbClr val="FFFF00"/>
                </a:solidFill>
              </a:rPr>
              <a:t>: Held periodically as required by the company’s articles of association or company law.</a:t>
            </a:r>
          </a:p>
          <a:p>
            <a:pPr algn="just"/>
            <a:endParaRPr lang="en-US" dirty="0" smtClean="0">
              <a:solidFill>
                <a:srgbClr val="FFFF00"/>
              </a:solidFill>
            </a:endParaRP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321972"/>
            <a:ext cx="10515600" cy="6284890"/>
          </a:xfrm>
        </p:spPr>
        <p:txBody>
          <a:bodyPr>
            <a:normAutofit fontScale="92500" lnSpcReduction="10000"/>
          </a:bodyPr>
          <a:lstStyle/>
          <a:p>
            <a:pPr algn="just"/>
            <a:r>
              <a:rPr lang="en-US" b="1" dirty="0" smtClean="0">
                <a:solidFill>
                  <a:srgbClr val="FFFF00"/>
                </a:solidFill>
              </a:rPr>
              <a:t>Committee </a:t>
            </a:r>
            <a:r>
              <a:rPr lang="en-US" b="1" dirty="0" smtClean="0">
                <a:solidFill>
                  <a:srgbClr val="FFFF00"/>
                </a:solidFill>
              </a:rPr>
              <a:t>Meeting</a:t>
            </a:r>
            <a:endParaRPr lang="en-US" dirty="0" smtClean="0">
              <a:solidFill>
                <a:srgbClr val="FFFF00"/>
              </a:solidFill>
            </a:endParaRPr>
          </a:p>
          <a:p>
            <a:pPr lvl="1" algn="just"/>
            <a:r>
              <a:rPr lang="en-US" b="1" dirty="0" smtClean="0">
                <a:solidFill>
                  <a:srgbClr val="FFFF00"/>
                </a:solidFill>
              </a:rPr>
              <a:t>Definition</a:t>
            </a:r>
            <a:r>
              <a:rPr lang="en-US" dirty="0" smtClean="0">
                <a:solidFill>
                  <a:srgbClr val="FFFF00"/>
                </a:solidFill>
              </a:rPr>
              <a:t>: A meeting of a committee established by the board of directors to focus on specific areas such as audit, remuneration, or risk management.</a:t>
            </a:r>
          </a:p>
          <a:p>
            <a:pPr lvl="1" algn="just"/>
            <a:r>
              <a:rPr lang="en-US" b="1" dirty="0" smtClean="0">
                <a:solidFill>
                  <a:srgbClr val="FFFF00"/>
                </a:solidFill>
              </a:rPr>
              <a:t>Purpose</a:t>
            </a:r>
            <a:r>
              <a:rPr lang="en-US" dirty="0" smtClean="0">
                <a:solidFill>
                  <a:srgbClr val="FFFF00"/>
                </a:solidFill>
              </a:rPr>
              <a:t>: To discuss issues within the committee’s remit and report back to the board.</a:t>
            </a:r>
          </a:p>
          <a:p>
            <a:pPr lvl="1" algn="just"/>
            <a:r>
              <a:rPr lang="en-US" b="1" dirty="0" smtClean="0">
                <a:solidFill>
                  <a:srgbClr val="FFFF00"/>
                </a:solidFill>
              </a:rPr>
              <a:t>Timing</a:t>
            </a:r>
            <a:r>
              <a:rPr lang="en-US" dirty="0" smtClean="0">
                <a:solidFill>
                  <a:srgbClr val="FFFF00"/>
                </a:solidFill>
              </a:rPr>
              <a:t>: As needed, depending on the committee’s schedule and responsibilities.</a:t>
            </a:r>
          </a:p>
          <a:p>
            <a:pPr algn="just"/>
            <a:r>
              <a:rPr lang="en-US" b="1" dirty="0" smtClean="0">
                <a:solidFill>
                  <a:srgbClr val="FFFF00"/>
                </a:solidFill>
              </a:rPr>
              <a:t>Annual General Meeting of Members</a:t>
            </a:r>
            <a:endParaRPr lang="en-US" dirty="0" smtClean="0">
              <a:solidFill>
                <a:srgbClr val="FFFF00"/>
              </a:solidFill>
            </a:endParaRPr>
          </a:p>
          <a:p>
            <a:pPr lvl="1" algn="just"/>
            <a:r>
              <a:rPr lang="en-US" b="1" dirty="0" smtClean="0">
                <a:solidFill>
                  <a:srgbClr val="FFFF00"/>
                </a:solidFill>
              </a:rPr>
              <a:t>Definition</a:t>
            </a:r>
            <a:r>
              <a:rPr lang="en-US" dirty="0" smtClean="0">
                <a:solidFill>
                  <a:srgbClr val="FFFF00"/>
                </a:solidFill>
              </a:rPr>
              <a:t>: Similar to an AGM, but specifically for the members of certain types of companies or organizations.</a:t>
            </a:r>
          </a:p>
          <a:p>
            <a:pPr lvl="1" algn="just"/>
            <a:r>
              <a:rPr lang="en-US" b="1" dirty="0" smtClean="0">
                <a:solidFill>
                  <a:srgbClr val="FFFF00"/>
                </a:solidFill>
              </a:rPr>
              <a:t>Purpose</a:t>
            </a:r>
            <a:r>
              <a:rPr lang="en-US" dirty="0" smtClean="0">
                <a:solidFill>
                  <a:srgbClr val="FFFF00"/>
                </a:solidFill>
              </a:rPr>
              <a:t>: To provide an update on financial and operational status and to fulfill membership-specific requirements.</a:t>
            </a:r>
          </a:p>
          <a:p>
            <a:pPr lvl="1" algn="just"/>
            <a:r>
              <a:rPr lang="en-US" b="1" dirty="0" smtClean="0">
                <a:solidFill>
                  <a:srgbClr val="FFFF00"/>
                </a:solidFill>
              </a:rPr>
              <a:t>Timing</a:t>
            </a:r>
            <a:r>
              <a:rPr lang="en-US" dirty="0" smtClean="0">
                <a:solidFill>
                  <a:srgbClr val="FFFF00"/>
                </a:solidFill>
              </a:rPr>
              <a:t>: As required by the company’s articles of association or relevant regulations.</a:t>
            </a:r>
          </a:p>
          <a:p>
            <a:pPr algn="just"/>
            <a:r>
              <a:rPr lang="en-US" b="1" dirty="0" smtClean="0">
                <a:solidFill>
                  <a:srgbClr val="FFFF00"/>
                </a:solidFill>
              </a:rPr>
              <a:t>General Meeting</a:t>
            </a:r>
            <a:endParaRPr lang="en-US" dirty="0" smtClean="0">
              <a:solidFill>
                <a:srgbClr val="FFFF00"/>
              </a:solidFill>
            </a:endParaRPr>
          </a:p>
          <a:p>
            <a:pPr lvl="1" algn="just"/>
            <a:r>
              <a:rPr lang="en-US" b="1" dirty="0" smtClean="0">
                <a:solidFill>
                  <a:srgbClr val="FFFF00"/>
                </a:solidFill>
              </a:rPr>
              <a:t>Definition</a:t>
            </a:r>
            <a:r>
              <a:rPr lang="en-US" dirty="0" smtClean="0">
                <a:solidFill>
                  <a:srgbClr val="FFFF00"/>
                </a:solidFill>
              </a:rPr>
              <a:t>: A broad term that encompasses any meeting of the company’s members or shareholders.</a:t>
            </a:r>
          </a:p>
          <a:p>
            <a:pPr lvl="1" algn="just"/>
            <a:r>
              <a:rPr lang="en-US" b="1" dirty="0" smtClean="0">
                <a:solidFill>
                  <a:srgbClr val="FFFF00"/>
                </a:solidFill>
              </a:rPr>
              <a:t>Purpose</a:t>
            </a:r>
            <a:r>
              <a:rPr lang="en-US" dirty="0" smtClean="0">
                <a:solidFill>
                  <a:srgbClr val="FFFF00"/>
                </a:solidFill>
              </a:rPr>
              <a:t>: Can be an AGM, EGM, or any other meeting where members discuss and make decisions.</a:t>
            </a:r>
          </a:p>
          <a:p>
            <a:pPr lvl="1" algn="just"/>
            <a:r>
              <a:rPr lang="en-US" b="1" dirty="0" smtClean="0">
                <a:solidFill>
                  <a:srgbClr val="FFFF00"/>
                </a:solidFill>
              </a:rPr>
              <a:t>Timing</a:t>
            </a:r>
            <a:r>
              <a:rPr lang="en-US" dirty="0" smtClean="0">
                <a:solidFill>
                  <a:srgbClr val="FFFF00"/>
                </a:solidFill>
              </a:rPr>
              <a:t>: Varies depending on the type and purpose of the meeting.</a:t>
            </a:r>
          </a:p>
          <a:p>
            <a:pPr algn="just"/>
            <a:endParaRPr lang="en-US" dirty="0" smtClean="0">
              <a:solidFill>
                <a:srgbClr val="FFFF00"/>
              </a:solidFill>
            </a:endParaRP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412" y="184822"/>
            <a:ext cx="10515600" cy="1077308"/>
          </a:xfrm>
          <a:solidFill>
            <a:schemeClr val="tx1"/>
          </a:solidFill>
        </p:spPr>
        <p:txBody>
          <a:bodyPr>
            <a:normAutofit fontScale="90000"/>
          </a:bodyPr>
          <a:lstStyle/>
          <a:p>
            <a:r>
              <a:rPr lang="en-US" dirty="0" smtClean="0">
                <a:solidFill>
                  <a:srgbClr val="FFFF00"/>
                </a:solidFill>
              </a:rPr>
              <a:t>11 Consumer Protection Act Definitions, Aims and objectives	</a:t>
            </a:r>
            <a:endParaRPr lang="en-US" dirty="0">
              <a:solidFill>
                <a:srgbClr val="FFFF00"/>
              </a:solidFill>
            </a:endParaRPr>
          </a:p>
        </p:txBody>
      </p:sp>
      <p:sp>
        <p:nvSpPr>
          <p:cNvPr id="4" name="Content Placeholder 3"/>
          <p:cNvSpPr>
            <a:spLocks noGrp="1"/>
          </p:cNvSpPr>
          <p:nvPr>
            <p:ph idx="1"/>
          </p:nvPr>
        </p:nvSpPr>
        <p:spPr>
          <a:xfrm>
            <a:off x="838200" y="1519706"/>
            <a:ext cx="10515600" cy="5112913"/>
          </a:xfrm>
        </p:spPr>
        <p:txBody>
          <a:bodyPr>
            <a:normAutofit fontScale="77500" lnSpcReduction="20000"/>
          </a:bodyPr>
          <a:lstStyle/>
          <a:p>
            <a:pPr algn="just"/>
            <a:r>
              <a:rPr lang="en-US" b="1" dirty="0" smtClean="0">
                <a:solidFill>
                  <a:srgbClr val="FFFF00"/>
                </a:solidFill>
              </a:rPr>
              <a:t>Definitions</a:t>
            </a:r>
            <a:endParaRPr lang="en-US" dirty="0" smtClean="0">
              <a:solidFill>
                <a:srgbClr val="FFFF00"/>
              </a:solidFill>
            </a:endParaRPr>
          </a:p>
          <a:p>
            <a:pPr algn="just"/>
            <a:r>
              <a:rPr lang="en-US" b="1" dirty="0" smtClean="0">
                <a:solidFill>
                  <a:srgbClr val="FFFF00"/>
                </a:solidFill>
              </a:rPr>
              <a:t>Consumer</a:t>
            </a:r>
            <a:r>
              <a:rPr lang="en-US" dirty="0" smtClean="0">
                <a:solidFill>
                  <a:srgbClr val="FFFF00"/>
                </a:solidFill>
              </a:rPr>
              <a:t>: Under the </a:t>
            </a:r>
            <a:r>
              <a:rPr lang="en-US" b="1" dirty="0" smtClean="0">
                <a:solidFill>
                  <a:srgbClr val="FFFF00"/>
                </a:solidFill>
              </a:rPr>
              <a:t>Consumer Protection Act, 2019</a:t>
            </a:r>
            <a:r>
              <a:rPr lang="en-US" dirty="0" smtClean="0">
                <a:solidFill>
                  <a:srgbClr val="FFFF00"/>
                </a:solidFill>
              </a:rPr>
              <a:t> in India, a "consumer" is defined as any person who buys any goods or services for a consideration. This includes those who use goods or services with the permission of the original buyer. The definition also includes those who hire or avail of any services for personal, household, or recreational purposes.</a:t>
            </a:r>
          </a:p>
          <a:p>
            <a:pPr algn="just"/>
            <a:r>
              <a:rPr lang="en-US" b="1" dirty="0" smtClean="0">
                <a:solidFill>
                  <a:srgbClr val="FFFF00"/>
                </a:solidFill>
              </a:rPr>
              <a:t>Consumer Dispute</a:t>
            </a:r>
            <a:r>
              <a:rPr lang="en-US" dirty="0" smtClean="0">
                <a:solidFill>
                  <a:srgbClr val="FFFF00"/>
                </a:solidFill>
              </a:rPr>
              <a:t>: A consumer dispute arises when a consumer has a grievance against a seller or service provider concerning the quality, quantity, or performance of goods or services.</a:t>
            </a:r>
          </a:p>
          <a:p>
            <a:pPr algn="just"/>
            <a:r>
              <a:rPr lang="en-US" b="1" dirty="0" smtClean="0">
                <a:solidFill>
                  <a:srgbClr val="FFFF00"/>
                </a:solidFill>
              </a:rPr>
              <a:t>Deficiency</a:t>
            </a:r>
            <a:r>
              <a:rPr lang="en-US" dirty="0" smtClean="0">
                <a:solidFill>
                  <a:srgbClr val="FFFF00"/>
                </a:solidFill>
              </a:rPr>
              <a:t>: Refers to a lack of performance or quality in goods or services that do not meet the agreed standards or expectations set forth in the agreement.</a:t>
            </a:r>
          </a:p>
          <a:p>
            <a:pPr algn="just"/>
            <a:r>
              <a:rPr lang="en-US" b="1" dirty="0" smtClean="0">
                <a:solidFill>
                  <a:srgbClr val="FFFF00"/>
                </a:solidFill>
              </a:rPr>
              <a:t>Unfair Trade Practices</a:t>
            </a:r>
            <a:r>
              <a:rPr lang="en-US" dirty="0" smtClean="0">
                <a:solidFill>
                  <a:srgbClr val="FFFF00"/>
                </a:solidFill>
              </a:rPr>
              <a:t>: Practices that deceive consumers or cause them to be misled. This includes false advertising, deceptive practices, and misrepresentation of goods or services.</a:t>
            </a:r>
          </a:p>
          <a:p>
            <a:pPr algn="just"/>
            <a:r>
              <a:rPr lang="en-US" b="1" dirty="0" smtClean="0">
                <a:solidFill>
                  <a:srgbClr val="FFFF00"/>
                </a:solidFill>
              </a:rPr>
              <a:t>Consumer Protection</a:t>
            </a:r>
            <a:r>
              <a:rPr lang="en-US" dirty="0" smtClean="0">
                <a:solidFill>
                  <a:srgbClr val="FFFF00"/>
                </a:solidFill>
              </a:rPr>
              <a:t>: Refers to measures and mechanisms designed to protect the interests and rights of consumers from unfair practices and to ensure that they have access to accurate information, fair treatment, and appropriate remedies</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626548"/>
          </a:xfrm>
          <a:solidFill>
            <a:schemeClr val="tx1"/>
          </a:solidFill>
        </p:spPr>
        <p:txBody>
          <a:bodyPr>
            <a:normAutofit fontScale="90000"/>
          </a:bodyPr>
          <a:lstStyle/>
          <a:p>
            <a:r>
              <a:rPr lang="en-US" b="1" dirty="0" smtClean="0">
                <a:solidFill>
                  <a:srgbClr val="FFFF00"/>
                </a:solidFill>
              </a:rPr>
              <a:t>2. Aims and </a:t>
            </a:r>
            <a:r>
              <a:rPr lang="en-US" b="1" dirty="0" smtClean="0">
                <a:solidFill>
                  <a:srgbClr val="FFFF00"/>
                </a:solidFill>
              </a:rPr>
              <a:t>Objectives</a:t>
            </a:r>
            <a:endParaRPr lang="en-US" dirty="0">
              <a:solidFill>
                <a:srgbClr val="FFFF00"/>
              </a:solidFill>
            </a:endParaRPr>
          </a:p>
        </p:txBody>
      </p:sp>
      <p:sp>
        <p:nvSpPr>
          <p:cNvPr id="4" name="Content Placeholder 3"/>
          <p:cNvSpPr>
            <a:spLocks noGrp="1"/>
          </p:cNvSpPr>
          <p:nvPr>
            <p:ph idx="1"/>
          </p:nvPr>
        </p:nvSpPr>
        <p:spPr>
          <a:xfrm>
            <a:off x="838200" y="1197734"/>
            <a:ext cx="10515600" cy="5409127"/>
          </a:xfrm>
        </p:spPr>
        <p:txBody>
          <a:bodyPr>
            <a:normAutofit fontScale="92500" lnSpcReduction="10000"/>
          </a:bodyPr>
          <a:lstStyle/>
          <a:p>
            <a:pPr algn="just"/>
            <a:r>
              <a:rPr lang="en-US" dirty="0" smtClean="0">
                <a:solidFill>
                  <a:srgbClr val="FFFF00"/>
                </a:solidFill>
              </a:rPr>
              <a:t>The </a:t>
            </a:r>
            <a:r>
              <a:rPr lang="en-US" b="1" dirty="0" smtClean="0">
                <a:solidFill>
                  <a:srgbClr val="FFFF00"/>
                </a:solidFill>
              </a:rPr>
              <a:t>Consumer Protection Act, 2019</a:t>
            </a:r>
            <a:r>
              <a:rPr lang="en-US" dirty="0" smtClean="0">
                <a:solidFill>
                  <a:srgbClr val="FFFF00"/>
                </a:solidFill>
              </a:rPr>
              <a:t> aims to safeguard the rights and interests of consumers and to ensure fair trade practices. Its key objectives include:</a:t>
            </a:r>
          </a:p>
          <a:p>
            <a:pPr algn="just"/>
            <a:r>
              <a:rPr lang="en-US" b="1" dirty="0" smtClean="0">
                <a:solidFill>
                  <a:srgbClr val="FFFF00"/>
                </a:solidFill>
              </a:rPr>
              <a:t>Protection of Consumer Rights</a:t>
            </a:r>
            <a:r>
              <a:rPr lang="en-US" dirty="0" smtClean="0">
                <a:solidFill>
                  <a:srgbClr val="FFFF00"/>
                </a:solidFill>
              </a:rPr>
              <a:t>: To protect consumers from exploitation and unfair trade practices by ensuring their rights are respected. This includes the right to be informed, the right to choose, the right to safety, and the right to be heard.</a:t>
            </a:r>
          </a:p>
          <a:p>
            <a:pPr algn="just"/>
            <a:r>
              <a:rPr lang="en-US" b="1" dirty="0" smtClean="0">
                <a:solidFill>
                  <a:srgbClr val="FFFF00"/>
                </a:solidFill>
              </a:rPr>
              <a:t>Consumer Education and Awareness</a:t>
            </a:r>
            <a:r>
              <a:rPr lang="en-US" dirty="0" smtClean="0">
                <a:solidFill>
                  <a:srgbClr val="FFFF00"/>
                </a:solidFill>
              </a:rPr>
              <a:t>: To educate consumers about their rights and the mechanisms available for resolving grievances. The Act aims to increase awareness of consumer rights and responsibilities.</a:t>
            </a:r>
          </a:p>
          <a:p>
            <a:pPr algn="just"/>
            <a:r>
              <a:rPr lang="en-US" b="1" dirty="0" smtClean="0">
                <a:solidFill>
                  <a:srgbClr val="FFFF00"/>
                </a:solidFill>
              </a:rPr>
              <a:t>Establishment of Consumer </a:t>
            </a:r>
            <a:r>
              <a:rPr lang="en-US" b="1" dirty="0" err="1" smtClean="0">
                <a:solidFill>
                  <a:srgbClr val="FFFF00"/>
                </a:solidFill>
              </a:rPr>
              <a:t>Redressal</a:t>
            </a:r>
            <a:r>
              <a:rPr lang="en-US" b="1" dirty="0" smtClean="0">
                <a:solidFill>
                  <a:srgbClr val="FFFF00"/>
                </a:solidFill>
              </a:rPr>
              <a:t> Mechanisms</a:t>
            </a:r>
            <a:r>
              <a:rPr lang="en-US" dirty="0" smtClean="0">
                <a:solidFill>
                  <a:srgbClr val="FFFF00"/>
                </a:solidFill>
              </a:rPr>
              <a:t>: To provide a structured framework for addressing consumer grievances and disputes through consumer forums and commissions at different levels (district, state, and national</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425003"/>
            <a:ext cx="10515600" cy="5751960"/>
          </a:xfrm>
        </p:spPr>
        <p:txBody>
          <a:bodyPr>
            <a:normAutofit lnSpcReduction="10000"/>
          </a:bodyPr>
          <a:lstStyle/>
          <a:p>
            <a:pPr algn="just"/>
            <a:r>
              <a:rPr lang="en-US" b="1" dirty="0" smtClean="0">
                <a:solidFill>
                  <a:srgbClr val="FFFF00"/>
                </a:solidFill>
              </a:rPr>
              <a:t>Promotion of Fair Trade Practices</a:t>
            </a:r>
            <a:r>
              <a:rPr lang="en-US" dirty="0" smtClean="0">
                <a:solidFill>
                  <a:srgbClr val="FFFF00"/>
                </a:solidFill>
              </a:rPr>
              <a:t>: To prevent and penalize unfair trade practices and ensure that businesses engage in honest and transparent dealings with consumers.</a:t>
            </a:r>
          </a:p>
          <a:p>
            <a:pPr algn="just"/>
            <a:r>
              <a:rPr lang="en-US" b="1" dirty="0" smtClean="0">
                <a:solidFill>
                  <a:srgbClr val="FFFF00"/>
                </a:solidFill>
              </a:rPr>
              <a:t>Regulation and Enforcement</a:t>
            </a:r>
            <a:r>
              <a:rPr lang="en-US" dirty="0" smtClean="0">
                <a:solidFill>
                  <a:srgbClr val="FFFF00"/>
                </a:solidFill>
              </a:rPr>
              <a:t>: To set standards and regulations for goods and services, ensuring compliance with quality and safety norms. The Act empowers regulatory authorities to take action against entities violating consumer rights.</a:t>
            </a:r>
          </a:p>
          <a:p>
            <a:pPr algn="just"/>
            <a:r>
              <a:rPr lang="en-US" b="1" dirty="0" smtClean="0">
                <a:solidFill>
                  <a:srgbClr val="FFFF00"/>
                </a:solidFill>
              </a:rPr>
              <a:t>Empowerment of Consumers</a:t>
            </a:r>
            <a:r>
              <a:rPr lang="en-US" dirty="0" smtClean="0">
                <a:solidFill>
                  <a:srgbClr val="FFFF00"/>
                </a:solidFill>
              </a:rPr>
              <a:t>: To empower consumers by providing them with avenues to seek </a:t>
            </a:r>
            <a:r>
              <a:rPr lang="en-US" dirty="0" err="1" smtClean="0">
                <a:solidFill>
                  <a:srgbClr val="FFFF00"/>
                </a:solidFill>
              </a:rPr>
              <a:t>redressal</a:t>
            </a:r>
            <a:r>
              <a:rPr lang="en-US" dirty="0" smtClean="0">
                <a:solidFill>
                  <a:srgbClr val="FFFF00"/>
                </a:solidFill>
              </a:rPr>
              <a:t> and compensation for grievances related to defective goods, deficient services, or unfair trade practices.</a:t>
            </a:r>
          </a:p>
          <a:p>
            <a:pPr algn="just"/>
            <a:r>
              <a:rPr lang="en-US" b="1" dirty="0" smtClean="0">
                <a:solidFill>
                  <a:srgbClr val="FFFF00"/>
                </a:solidFill>
              </a:rPr>
              <a:t>Strengthening the Legal Framework</a:t>
            </a:r>
            <a:r>
              <a:rPr lang="en-US" dirty="0" smtClean="0">
                <a:solidFill>
                  <a:srgbClr val="FFFF00"/>
                </a:solidFill>
              </a:rPr>
              <a:t>: To strengthen the legal framework for consumer protection by updating and enhancing the existing laws to address new challenges and market dynamics, including e-commerce.</a:t>
            </a:r>
          </a:p>
          <a:p>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3"/>
            <a:ext cx="10515600" cy="948519"/>
          </a:xfrm>
          <a:solidFill>
            <a:schemeClr val="tx1"/>
          </a:solidFill>
        </p:spPr>
        <p:txBody>
          <a:bodyPr>
            <a:normAutofit fontScale="90000"/>
          </a:bodyPr>
          <a:lstStyle/>
          <a:p>
            <a:pPr algn="just"/>
            <a:r>
              <a:rPr lang="en-US" dirty="0" smtClean="0">
                <a:solidFill>
                  <a:srgbClr val="FFFF00"/>
                </a:solidFill>
              </a:rPr>
              <a:t>12 The Information Technology Act, 2000 Definition/Intro and Digital Signature</a:t>
            </a:r>
            <a:endParaRPr lang="en-US" dirty="0">
              <a:solidFill>
                <a:srgbClr val="FFFF00"/>
              </a:solidFill>
            </a:endParaRPr>
          </a:p>
        </p:txBody>
      </p:sp>
      <p:sp>
        <p:nvSpPr>
          <p:cNvPr id="4" name="Content Placeholder 3"/>
          <p:cNvSpPr>
            <a:spLocks noGrp="1"/>
          </p:cNvSpPr>
          <p:nvPr>
            <p:ph idx="1"/>
          </p:nvPr>
        </p:nvSpPr>
        <p:spPr>
          <a:xfrm>
            <a:off x="838200" y="1468193"/>
            <a:ext cx="10515600" cy="4365938"/>
          </a:xfrm>
        </p:spPr>
        <p:txBody>
          <a:bodyPr>
            <a:noAutofit/>
          </a:bodyPr>
          <a:lstStyle/>
          <a:p>
            <a:pPr algn="just"/>
            <a:r>
              <a:rPr lang="en-US" b="1" dirty="0" smtClean="0">
                <a:solidFill>
                  <a:srgbClr val="FFFF00"/>
                </a:solidFill>
              </a:rPr>
              <a:t>1. Definition</a:t>
            </a:r>
            <a:endParaRPr lang="en-US" dirty="0" smtClean="0">
              <a:solidFill>
                <a:srgbClr val="FFFF00"/>
              </a:solidFill>
            </a:endParaRPr>
          </a:p>
          <a:p>
            <a:pPr algn="just"/>
            <a:r>
              <a:rPr lang="en-US" dirty="0" smtClean="0">
                <a:solidFill>
                  <a:srgbClr val="FFFF00"/>
                </a:solidFill>
              </a:rPr>
              <a:t>The </a:t>
            </a:r>
            <a:r>
              <a:rPr lang="en-US" b="1" dirty="0" smtClean="0">
                <a:solidFill>
                  <a:srgbClr val="FFFF00"/>
                </a:solidFill>
              </a:rPr>
              <a:t>Information Technology Act, 2000 (IT Act)</a:t>
            </a:r>
            <a:r>
              <a:rPr lang="en-US" dirty="0" smtClean="0">
                <a:solidFill>
                  <a:srgbClr val="FFFF00"/>
                </a:solidFill>
              </a:rPr>
              <a:t> is an Indian legislation enacted to provide legal recognition for transactions carried out electronically and to address issues related to cybercrimes and electronic commerce. It aims to facilitate electronic governance by ensuring legal validity for electronic records and digital signatures</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412124"/>
            <a:ext cx="10515600" cy="5764839"/>
          </a:xfrm>
        </p:spPr>
        <p:txBody>
          <a:bodyPr>
            <a:normAutofit fontScale="85000" lnSpcReduction="10000"/>
          </a:bodyPr>
          <a:lstStyle/>
          <a:p>
            <a:pPr algn="just"/>
            <a:r>
              <a:rPr lang="en-US" b="1" dirty="0" smtClean="0">
                <a:solidFill>
                  <a:srgbClr val="FFFF00"/>
                </a:solidFill>
              </a:rPr>
              <a:t>2. Introduction</a:t>
            </a:r>
            <a:endParaRPr lang="en-US" dirty="0" smtClean="0">
              <a:solidFill>
                <a:srgbClr val="FFFF00"/>
              </a:solidFill>
            </a:endParaRPr>
          </a:p>
          <a:p>
            <a:pPr algn="just"/>
            <a:r>
              <a:rPr lang="en-US" b="1" dirty="0" smtClean="0">
                <a:solidFill>
                  <a:srgbClr val="FFFF00"/>
                </a:solidFill>
              </a:rPr>
              <a:t>Purpose and Objectives:</a:t>
            </a:r>
            <a:endParaRPr lang="en-US" dirty="0" smtClean="0">
              <a:solidFill>
                <a:srgbClr val="FFFF00"/>
              </a:solidFill>
            </a:endParaRPr>
          </a:p>
          <a:p>
            <a:pPr algn="just"/>
            <a:r>
              <a:rPr lang="en-US" b="1" dirty="0" smtClean="0">
                <a:solidFill>
                  <a:srgbClr val="FFFF00"/>
                </a:solidFill>
              </a:rPr>
              <a:t>Legal Recognition of Electronic Records and Signatures</a:t>
            </a:r>
            <a:r>
              <a:rPr lang="en-US" dirty="0" smtClean="0">
                <a:solidFill>
                  <a:srgbClr val="FFFF00"/>
                </a:solidFill>
              </a:rPr>
              <a:t>: The Act grants legal recognition to electronic documents and digital signatures, making electronic transactions as legally binding as paper-based transactions. This helps in the validation of electronic communications and digital transactions.</a:t>
            </a:r>
          </a:p>
          <a:p>
            <a:pPr algn="just"/>
            <a:r>
              <a:rPr lang="en-US" b="1" dirty="0" smtClean="0">
                <a:solidFill>
                  <a:srgbClr val="FFFF00"/>
                </a:solidFill>
              </a:rPr>
              <a:t>Promotion of E-Governance</a:t>
            </a:r>
            <a:r>
              <a:rPr lang="en-US" dirty="0" smtClean="0">
                <a:solidFill>
                  <a:srgbClr val="FFFF00"/>
                </a:solidFill>
              </a:rPr>
              <a:t>: The Act facilitates the development and implementation of electronic governance, aiming to streamline government operations and services through digital means. It supports the use of electronic records and communication in government and public services.</a:t>
            </a:r>
          </a:p>
          <a:p>
            <a:pPr algn="just"/>
            <a:r>
              <a:rPr lang="en-US" b="1" dirty="0" smtClean="0">
                <a:solidFill>
                  <a:srgbClr val="FFFF00"/>
                </a:solidFill>
              </a:rPr>
              <a:t>Regulation of Cybercrimes</a:t>
            </a:r>
            <a:r>
              <a:rPr lang="en-US" dirty="0" smtClean="0">
                <a:solidFill>
                  <a:srgbClr val="FFFF00"/>
                </a:solidFill>
              </a:rPr>
              <a:t>: The IT Act addresses various cybercrimes and offenses, including hacking, identity theft, and cyber terrorism. It provides a legal framework for investigating and prosecuting such crimes.</a:t>
            </a:r>
          </a:p>
          <a:p>
            <a:pPr algn="just"/>
            <a:r>
              <a:rPr lang="en-US" b="1" dirty="0" smtClean="0">
                <a:solidFill>
                  <a:srgbClr val="FFFF00"/>
                </a:solidFill>
              </a:rPr>
              <a:t>Establishment of a Legal Framework for </a:t>
            </a:r>
            <a:r>
              <a:rPr lang="en-US" b="1" dirty="0" err="1" smtClean="0">
                <a:solidFill>
                  <a:srgbClr val="FFFF00"/>
                </a:solidFill>
              </a:rPr>
              <a:t>Cybersecurity</a:t>
            </a:r>
            <a:r>
              <a:rPr lang="en-US" dirty="0" smtClean="0">
                <a:solidFill>
                  <a:srgbClr val="FFFF00"/>
                </a:solidFill>
              </a:rPr>
              <a:t>: The Act lays down provisions for the protection of data and information systems from cyber threats and ensures that organizations adopt measures to secure their digital infrastructure.</a:t>
            </a:r>
          </a:p>
          <a:p>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386366"/>
            <a:ext cx="10515600" cy="6246254"/>
          </a:xfrm>
        </p:spPr>
        <p:txBody>
          <a:bodyPr>
            <a:normAutofit fontScale="85000" lnSpcReduction="20000"/>
          </a:bodyPr>
          <a:lstStyle/>
          <a:p>
            <a:pPr algn="just"/>
            <a:r>
              <a:rPr lang="en-US" b="1" dirty="0" smtClean="0">
                <a:solidFill>
                  <a:srgbClr val="FFFF00"/>
                </a:solidFill>
              </a:rPr>
              <a:t>Key Features:</a:t>
            </a:r>
            <a:endParaRPr lang="en-US" dirty="0" smtClean="0">
              <a:solidFill>
                <a:srgbClr val="FFFF00"/>
              </a:solidFill>
            </a:endParaRPr>
          </a:p>
          <a:p>
            <a:pPr algn="just"/>
            <a:r>
              <a:rPr lang="en-US" b="1" dirty="0" smtClean="0">
                <a:solidFill>
                  <a:srgbClr val="FFFF00"/>
                </a:solidFill>
              </a:rPr>
              <a:t>Digital Signatures</a:t>
            </a:r>
            <a:r>
              <a:rPr lang="en-US" dirty="0" smtClean="0">
                <a:solidFill>
                  <a:srgbClr val="FFFF00"/>
                </a:solidFill>
              </a:rPr>
              <a:t>: The IT Act recognizes digital signatures as a means of authentication for electronic records, providing a secure and legally accepted method for verifying the identity of the parties involved in electronic transactions.</a:t>
            </a:r>
          </a:p>
          <a:p>
            <a:pPr algn="just"/>
            <a:r>
              <a:rPr lang="en-US" b="1" dirty="0" smtClean="0">
                <a:solidFill>
                  <a:srgbClr val="FFFF00"/>
                </a:solidFill>
              </a:rPr>
              <a:t>Electronic Contracts</a:t>
            </a:r>
            <a:r>
              <a:rPr lang="en-US" dirty="0" smtClean="0">
                <a:solidFill>
                  <a:srgbClr val="FFFF00"/>
                </a:solidFill>
              </a:rPr>
              <a:t>: The Act supports the formation of contracts electronically, ensuring that agreements made through digital means are legally enforceable.</a:t>
            </a:r>
          </a:p>
          <a:p>
            <a:pPr algn="just"/>
            <a:r>
              <a:rPr lang="en-US" b="1" dirty="0" smtClean="0">
                <a:solidFill>
                  <a:srgbClr val="FFFF00"/>
                </a:solidFill>
              </a:rPr>
              <a:t>Cyber Appellate Tribunal</a:t>
            </a:r>
            <a:r>
              <a:rPr lang="en-US" dirty="0" smtClean="0">
                <a:solidFill>
                  <a:srgbClr val="FFFF00"/>
                </a:solidFill>
              </a:rPr>
              <a:t>: The Act establishes the Cyber Appellate Tribunal to resolve disputes and adjudicate on matters related to cybercrimes and electronic transactions.</a:t>
            </a:r>
          </a:p>
          <a:p>
            <a:pPr algn="just"/>
            <a:r>
              <a:rPr lang="en-US" b="1" dirty="0" smtClean="0">
                <a:solidFill>
                  <a:srgbClr val="FFFF00"/>
                </a:solidFill>
              </a:rPr>
              <a:t>Regulation of Intermediaries</a:t>
            </a:r>
            <a:r>
              <a:rPr lang="en-US" dirty="0" smtClean="0">
                <a:solidFill>
                  <a:srgbClr val="FFFF00"/>
                </a:solidFill>
              </a:rPr>
              <a:t>: The Act outlines the responsibilities of intermediaries, such as internet service providers and online platforms, in ensuring compliance with the law and cooperating with law enforcement in cases of cybercrimes.</a:t>
            </a:r>
          </a:p>
          <a:p>
            <a:pPr algn="just"/>
            <a:r>
              <a:rPr lang="en-US" b="1" dirty="0" smtClean="0">
                <a:solidFill>
                  <a:srgbClr val="FFFF00"/>
                </a:solidFill>
              </a:rPr>
              <a:t>Data Protection and Privacy</a:t>
            </a:r>
            <a:r>
              <a:rPr lang="en-US" dirty="0" smtClean="0">
                <a:solidFill>
                  <a:srgbClr val="FFFF00"/>
                </a:solidFill>
              </a:rPr>
              <a:t>: The Act includes provisions for the protection of personal data and privacy, although it has been supplemented by more specific legislation such as the </a:t>
            </a:r>
            <a:r>
              <a:rPr lang="en-US" b="1" dirty="0" smtClean="0">
                <a:solidFill>
                  <a:srgbClr val="FFFF00"/>
                </a:solidFill>
              </a:rPr>
              <a:t>Personal Data Protection Act (PDPA)</a:t>
            </a:r>
            <a:r>
              <a:rPr lang="en-US" dirty="0" smtClean="0">
                <a:solidFill>
                  <a:srgbClr val="FFFF00"/>
                </a:solidFill>
              </a:rPr>
              <a:t>.</a:t>
            </a:r>
          </a:p>
          <a:p>
            <a:pPr algn="just"/>
            <a:r>
              <a:rPr lang="en-US" b="1" dirty="0" smtClean="0">
                <a:solidFill>
                  <a:srgbClr val="FFFF00"/>
                </a:solidFill>
              </a:rPr>
              <a:t>Adjudication and Enforcement</a:t>
            </a:r>
            <a:r>
              <a:rPr lang="en-US" dirty="0" smtClean="0">
                <a:solidFill>
                  <a:srgbClr val="FFFF00"/>
                </a:solidFill>
              </a:rPr>
              <a:t>: The IT Act empowers designated officers and authorities to investigate, adjudicate, and enforce provisions related to electronic records, cybercrimes, and other aspects of information technology</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270456"/>
            <a:ext cx="10515600" cy="5906507"/>
          </a:xfrm>
        </p:spPr>
        <p:txBody>
          <a:bodyPr>
            <a:normAutofit/>
          </a:bodyPr>
          <a:lstStyle/>
          <a:p>
            <a:pPr algn="just"/>
            <a:r>
              <a:rPr lang="en-US" b="1" dirty="0" smtClean="0">
                <a:solidFill>
                  <a:srgbClr val="FFFF00"/>
                </a:solidFill>
              </a:rPr>
              <a:t>Significance:</a:t>
            </a:r>
            <a:endParaRPr lang="en-US" dirty="0" smtClean="0">
              <a:solidFill>
                <a:srgbClr val="FFFF00"/>
              </a:solidFill>
            </a:endParaRPr>
          </a:p>
          <a:p>
            <a:pPr algn="just"/>
            <a:r>
              <a:rPr lang="en-US" b="1" dirty="0" smtClean="0">
                <a:solidFill>
                  <a:srgbClr val="FFFF00"/>
                </a:solidFill>
              </a:rPr>
              <a:t>Facilitates Growth of E-Commerce</a:t>
            </a:r>
            <a:r>
              <a:rPr lang="en-US" dirty="0" smtClean="0">
                <a:solidFill>
                  <a:srgbClr val="FFFF00"/>
                </a:solidFill>
              </a:rPr>
              <a:t>: By providing a legal framework for electronic transactions, the IT Act supports the growth and development of e-commerce in India, enhancing business opportunities and consumer trust in online transactions.</a:t>
            </a:r>
          </a:p>
          <a:p>
            <a:pPr algn="just"/>
            <a:r>
              <a:rPr lang="en-US" b="1" dirty="0" smtClean="0">
                <a:solidFill>
                  <a:srgbClr val="FFFF00"/>
                </a:solidFill>
              </a:rPr>
              <a:t>Enhances </a:t>
            </a:r>
            <a:r>
              <a:rPr lang="en-US" b="1" dirty="0" err="1" smtClean="0">
                <a:solidFill>
                  <a:srgbClr val="FFFF00"/>
                </a:solidFill>
              </a:rPr>
              <a:t>Cybersecurity</a:t>
            </a:r>
            <a:r>
              <a:rPr lang="en-US" dirty="0" smtClean="0">
                <a:solidFill>
                  <a:srgbClr val="FFFF00"/>
                </a:solidFill>
              </a:rPr>
              <a:t>: The Act addresses </a:t>
            </a:r>
            <a:r>
              <a:rPr lang="en-US" dirty="0" err="1" smtClean="0">
                <a:solidFill>
                  <a:srgbClr val="FFFF00"/>
                </a:solidFill>
              </a:rPr>
              <a:t>cybersecurity</a:t>
            </a:r>
            <a:r>
              <a:rPr lang="en-US" dirty="0" smtClean="0">
                <a:solidFill>
                  <a:srgbClr val="FFFF00"/>
                </a:solidFill>
              </a:rPr>
              <a:t> issues, helping organizations and individuals protect their digital assets from cyber threats and ensuring the integrity of electronic communications.</a:t>
            </a:r>
          </a:p>
          <a:p>
            <a:pPr algn="just"/>
            <a:r>
              <a:rPr lang="en-US" b="1" dirty="0" smtClean="0">
                <a:solidFill>
                  <a:srgbClr val="FFFF00"/>
                </a:solidFill>
              </a:rPr>
              <a:t>Promotes Digital Innovation</a:t>
            </a:r>
            <a:r>
              <a:rPr lang="en-US" dirty="0" smtClean="0">
                <a:solidFill>
                  <a:srgbClr val="FFFF00"/>
                </a:solidFill>
              </a:rPr>
              <a:t>: The Act encourages the adoption of digital technologies and innovations by providing a clear legal structure for their use and integration into business and government operations.</a:t>
            </a:r>
          </a:p>
          <a:p>
            <a:pPr algn="just"/>
            <a:endParaRPr lang="en-US" dirty="0" smtClean="0">
              <a:solidFill>
                <a:srgbClr val="FFFF00"/>
              </a:solidFill>
            </a:endParaRPr>
          </a:p>
          <a:p>
            <a:pPr algn="just"/>
            <a:endParaRPr lang="en-US" dirty="0" smtClean="0">
              <a:solidFill>
                <a:srgbClr val="FFFF00"/>
              </a:solidFill>
            </a:endParaRP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626548"/>
          </a:xfrm>
          <a:solidFill>
            <a:schemeClr val="tx1"/>
          </a:solidFill>
        </p:spPr>
        <p:txBody>
          <a:bodyPr>
            <a:normAutofit fontScale="90000"/>
          </a:bodyPr>
          <a:lstStyle/>
          <a:p>
            <a:r>
              <a:rPr lang="en-US" b="1" dirty="0" smtClean="0">
                <a:solidFill>
                  <a:srgbClr val="FFFF00"/>
                </a:solidFill>
              </a:rPr>
              <a:t>Digital </a:t>
            </a:r>
            <a:r>
              <a:rPr lang="en-US" b="1" dirty="0" smtClean="0">
                <a:solidFill>
                  <a:srgbClr val="FFFF00"/>
                </a:solidFill>
              </a:rPr>
              <a:t>Signature</a:t>
            </a:r>
            <a:endParaRPr lang="en-US" dirty="0">
              <a:solidFill>
                <a:srgbClr val="FFFF00"/>
              </a:solidFill>
            </a:endParaRPr>
          </a:p>
        </p:txBody>
      </p:sp>
      <p:sp>
        <p:nvSpPr>
          <p:cNvPr id="4" name="Content Placeholder 3"/>
          <p:cNvSpPr>
            <a:spLocks noGrp="1"/>
          </p:cNvSpPr>
          <p:nvPr>
            <p:ph idx="1"/>
          </p:nvPr>
        </p:nvSpPr>
        <p:spPr>
          <a:xfrm>
            <a:off x="838200" y="1197734"/>
            <a:ext cx="10515600" cy="5660265"/>
          </a:xfrm>
        </p:spPr>
        <p:txBody>
          <a:bodyPr>
            <a:normAutofit fontScale="85000" lnSpcReduction="10000"/>
          </a:bodyPr>
          <a:lstStyle/>
          <a:p>
            <a:pPr algn="just"/>
            <a:r>
              <a:rPr lang="en-US" b="1" dirty="0" smtClean="0">
                <a:solidFill>
                  <a:srgbClr val="FFFF00"/>
                </a:solidFill>
              </a:rPr>
              <a:t>Definition</a:t>
            </a:r>
            <a:r>
              <a:rPr lang="en-US" b="1" dirty="0" smtClean="0">
                <a:solidFill>
                  <a:srgbClr val="FFFF00"/>
                </a:solidFill>
              </a:rPr>
              <a:t>:</a:t>
            </a:r>
            <a:r>
              <a:rPr lang="en-US" dirty="0" smtClean="0">
                <a:solidFill>
                  <a:srgbClr val="FFFF00"/>
                </a:solidFill>
              </a:rPr>
              <a:t> A </a:t>
            </a:r>
            <a:r>
              <a:rPr lang="en-US" b="1" dirty="0" smtClean="0">
                <a:solidFill>
                  <a:srgbClr val="FFFF00"/>
                </a:solidFill>
              </a:rPr>
              <a:t>digital signature</a:t>
            </a:r>
            <a:r>
              <a:rPr lang="en-US" dirty="0" smtClean="0">
                <a:solidFill>
                  <a:srgbClr val="FFFF00"/>
                </a:solidFill>
              </a:rPr>
              <a:t> is a mathematical scheme for verifying the authenticity and integrity of digital messages or documents. It is a type of electronic signature that provides a secure way to confirm the sender's identity and ensure that the content has not been altered during transmission.</a:t>
            </a:r>
          </a:p>
          <a:p>
            <a:pPr algn="just"/>
            <a:r>
              <a:rPr lang="en-US" b="1" dirty="0" smtClean="0">
                <a:solidFill>
                  <a:srgbClr val="FFFF00"/>
                </a:solidFill>
              </a:rPr>
              <a:t>How It Works:</a:t>
            </a:r>
            <a:endParaRPr lang="en-US" dirty="0" smtClean="0">
              <a:solidFill>
                <a:srgbClr val="FFFF00"/>
              </a:solidFill>
            </a:endParaRPr>
          </a:p>
          <a:p>
            <a:pPr algn="just"/>
            <a:r>
              <a:rPr lang="en-US" b="1" dirty="0" smtClean="0">
                <a:solidFill>
                  <a:srgbClr val="FFFF00"/>
                </a:solidFill>
              </a:rPr>
              <a:t>Key Pair Generation</a:t>
            </a:r>
            <a:r>
              <a:rPr lang="en-US" dirty="0" smtClean="0">
                <a:solidFill>
                  <a:srgbClr val="FFFF00"/>
                </a:solidFill>
              </a:rPr>
              <a:t>: A digital signature uses a pair of cryptographic keys— a private key and a public key. The private key is kept secret by the owner, while the public key is shared with others.</a:t>
            </a:r>
          </a:p>
          <a:p>
            <a:pPr algn="just"/>
            <a:r>
              <a:rPr lang="en-US" b="1" dirty="0" smtClean="0">
                <a:solidFill>
                  <a:srgbClr val="FFFF00"/>
                </a:solidFill>
              </a:rPr>
              <a:t>Signing</a:t>
            </a:r>
            <a:r>
              <a:rPr lang="en-US" dirty="0" smtClean="0">
                <a:solidFill>
                  <a:srgbClr val="FFFF00"/>
                </a:solidFill>
              </a:rPr>
              <a:t>: When a document is to be signed, the sender uses their private key to generate a digital signature. This is done by applying a cryptographic algorithm to the document's hash value (a unique string generated from the document's content). The result is the digital signature, which is attached to the document.</a:t>
            </a:r>
          </a:p>
          <a:p>
            <a:pPr algn="just"/>
            <a:r>
              <a:rPr lang="en-US" b="1" dirty="0" smtClean="0">
                <a:solidFill>
                  <a:srgbClr val="FFFF00"/>
                </a:solidFill>
              </a:rPr>
              <a:t>Verification</a:t>
            </a:r>
            <a:r>
              <a:rPr lang="en-US" dirty="0" smtClean="0">
                <a:solidFill>
                  <a:srgbClr val="FFFF00"/>
                </a:solidFill>
              </a:rPr>
              <a:t>: The recipient uses the sender's public key to verify the digital signature. The recipient generates the hash of the received document and decrypts the signature using the public key. If the decrypted hash matches the hash generated from the document, the signature is verified as valid, confirming both the sender's identity and the document's integrity</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626548"/>
          </a:xfrm>
          <a:solidFill>
            <a:schemeClr val="tx1"/>
          </a:solidFill>
        </p:spPr>
        <p:txBody>
          <a:bodyPr>
            <a:normAutofit fontScale="90000"/>
          </a:bodyPr>
          <a:lstStyle/>
          <a:p>
            <a:r>
              <a:rPr lang="en-US" b="1" dirty="0" smtClean="0">
                <a:solidFill>
                  <a:srgbClr val="FFFF00"/>
                </a:solidFill>
              </a:rPr>
              <a:t>Key Features</a:t>
            </a:r>
            <a:r>
              <a:rPr lang="en-US" b="1" dirty="0" smtClean="0">
                <a:solidFill>
                  <a:srgbClr val="FFFF00"/>
                </a:solidFill>
              </a:rPr>
              <a:t>:</a:t>
            </a:r>
            <a:endParaRPr lang="en-US" dirty="0">
              <a:solidFill>
                <a:srgbClr val="FFFF00"/>
              </a:solidFill>
            </a:endParaRPr>
          </a:p>
        </p:txBody>
      </p:sp>
      <p:sp>
        <p:nvSpPr>
          <p:cNvPr id="4" name="Content Placeholder 3"/>
          <p:cNvSpPr>
            <a:spLocks noGrp="1"/>
          </p:cNvSpPr>
          <p:nvPr>
            <p:ph idx="1"/>
          </p:nvPr>
        </p:nvSpPr>
        <p:spPr>
          <a:xfrm>
            <a:off x="838200" y="1197734"/>
            <a:ext cx="10515600" cy="5660265"/>
          </a:xfrm>
        </p:spPr>
        <p:txBody>
          <a:bodyPr>
            <a:normAutofit fontScale="92500" lnSpcReduction="20000"/>
          </a:bodyPr>
          <a:lstStyle/>
          <a:p>
            <a:pPr algn="just"/>
            <a:r>
              <a:rPr lang="en-US" b="1" dirty="0" smtClean="0">
                <a:solidFill>
                  <a:srgbClr val="FFFF00"/>
                </a:solidFill>
              </a:rPr>
              <a:t>Authentication</a:t>
            </a:r>
            <a:r>
              <a:rPr lang="en-US" dirty="0" smtClean="0">
                <a:solidFill>
                  <a:srgbClr val="FFFF00"/>
                </a:solidFill>
              </a:rPr>
              <a:t>: Confirms the identity of the signer, ensuring that the document comes from the purported sender.</a:t>
            </a:r>
          </a:p>
          <a:p>
            <a:pPr algn="just"/>
            <a:r>
              <a:rPr lang="en-US" b="1" dirty="0" smtClean="0">
                <a:solidFill>
                  <a:srgbClr val="FFFF00"/>
                </a:solidFill>
              </a:rPr>
              <a:t>Integrity</a:t>
            </a:r>
            <a:r>
              <a:rPr lang="en-US" dirty="0" smtClean="0">
                <a:solidFill>
                  <a:srgbClr val="FFFF00"/>
                </a:solidFill>
              </a:rPr>
              <a:t>: Ensures that the document has not been altered since it was signed. Any change in the document will invalidate the signature.</a:t>
            </a:r>
          </a:p>
          <a:p>
            <a:pPr algn="just"/>
            <a:r>
              <a:rPr lang="en-US" b="1" dirty="0" smtClean="0">
                <a:solidFill>
                  <a:srgbClr val="FFFF00"/>
                </a:solidFill>
              </a:rPr>
              <a:t>Non-Repudiation</a:t>
            </a:r>
            <a:r>
              <a:rPr lang="en-US" dirty="0" smtClean="0">
                <a:solidFill>
                  <a:srgbClr val="FFFF00"/>
                </a:solidFill>
              </a:rPr>
              <a:t>: Prevents the signer from denying their signature on the document, as the digital signature uniquely links the signer to the document.</a:t>
            </a:r>
          </a:p>
          <a:p>
            <a:pPr algn="just"/>
            <a:r>
              <a:rPr lang="en-US" b="1" dirty="0" smtClean="0">
                <a:solidFill>
                  <a:srgbClr val="FFFF00"/>
                </a:solidFill>
              </a:rPr>
              <a:t>Legal Framework:</a:t>
            </a:r>
            <a:endParaRPr lang="en-US" dirty="0" smtClean="0">
              <a:solidFill>
                <a:srgbClr val="FFFF00"/>
              </a:solidFill>
            </a:endParaRPr>
          </a:p>
          <a:p>
            <a:pPr algn="just"/>
            <a:r>
              <a:rPr lang="en-US" b="1" dirty="0" smtClean="0">
                <a:solidFill>
                  <a:srgbClr val="FFFF00"/>
                </a:solidFill>
              </a:rPr>
              <a:t>Information Technology Act, 2000</a:t>
            </a:r>
            <a:r>
              <a:rPr lang="en-US" dirty="0" smtClean="0">
                <a:solidFill>
                  <a:srgbClr val="FFFF00"/>
                </a:solidFill>
              </a:rPr>
              <a:t>: In India, the IT Act recognizes digital signatures as legally valid and equivalent to handwritten signatures. The Act provides a legal framework for the use of digital signatures in electronic transactions.</a:t>
            </a:r>
          </a:p>
          <a:p>
            <a:pPr algn="just"/>
            <a:r>
              <a:rPr lang="en-US" b="1" dirty="0" smtClean="0">
                <a:solidFill>
                  <a:srgbClr val="FFFF00"/>
                </a:solidFill>
              </a:rPr>
              <a:t>Certifying Authorities</a:t>
            </a:r>
            <a:r>
              <a:rPr lang="en-US" dirty="0" smtClean="0">
                <a:solidFill>
                  <a:srgbClr val="FFFF00"/>
                </a:solidFill>
              </a:rPr>
              <a:t>: Digital signatures are issued by Certifying Authorities (CAs) authorized under the IT Act. These organizations verify the identity of the signers and issue digital certificates that link the signer's identity to their public key.</a:t>
            </a:r>
          </a:p>
          <a:p>
            <a:pPr algn="just"/>
            <a:endParaRPr lang="en-US" dirty="0" smtClean="0">
              <a:solidFill>
                <a:srgbClr val="FFFF00"/>
              </a:solidFill>
            </a:endParaRP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626548"/>
          </a:xfrm>
          <a:solidFill>
            <a:schemeClr val="tx1"/>
          </a:solidFill>
        </p:spPr>
        <p:txBody>
          <a:bodyPr>
            <a:normAutofit fontScale="90000"/>
          </a:bodyPr>
          <a:lstStyle/>
          <a:p>
            <a:r>
              <a:rPr lang="en-US" dirty="0" smtClean="0">
                <a:solidFill>
                  <a:srgbClr val="FFFF00"/>
                </a:solidFill>
              </a:rPr>
              <a:t>13 Auditor Rights and Liabilities</a:t>
            </a:r>
            <a:endParaRPr lang="en-US" dirty="0">
              <a:solidFill>
                <a:srgbClr val="FFFF00"/>
              </a:solidFill>
            </a:endParaRPr>
          </a:p>
        </p:txBody>
      </p:sp>
      <p:sp>
        <p:nvSpPr>
          <p:cNvPr id="4" name="Content Placeholder 3"/>
          <p:cNvSpPr>
            <a:spLocks noGrp="1"/>
          </p:cNvSpPr>
          <p:nvPr>
            <p:ph idx="1"/>
          </p:nvPr>
        </p:nvSpPr>
        <p:spPr>
          <a:xfrm>
            <a:off x="838200" y="1197734"/>
            <a:ext cx="10515600" cy="5660265"/>
          </a:xfrm>
        </p:spPr>
        <p:txBody>
          <a:bodyPr>
            <a:normAutofit fontScale="62500" lnSpcReduction="20000"/>
          </a:bodyPr>
          <a:lstStyle/>
          <a:p>
            <a:r>
              <a:rPr lang="en-US" b="1" dirty="0" smtClean="0">
                <a:solidFill>
                  <a:srgbClr val="FFFF00"/>
                </a:solidFill>
              </a:rPr>
              <a:t>Auditor </a:t>
            </a:r>
            <a:r>
              <a:rPr lang="en-US" b="1" dirty="0" smtClean="0">
                <a:solidFill>
                  <a:srgbClr val="FFFF00"/>
                </a:solidFill>
              </a:rPr>
              <a:t>Rights</a:t>
            </a:r>
            <a:endParaRPr lang="en-US" dirty="0" smtClean="0">
              <a:solidFill>
                <a:srgbClr val="FFFF00"/>
              </a:solidFill>
            </a:endParaRPr>
          </a:p>
          <a:p>
            <a:r>
              <a:rPr lang="en-US" b="1" dirty="0" smtClean="0">
                <a:solidFill>
                  <a:srgbClr val="FFFF00"/>
                </a:solidFill>
              </a:rPr>
              <a:t>Right to Access Records</a:t>
            </a:r>
            <a:r>
              <a:rPr lang="en-US" dirty="0" smtClean="0">
                <a:solidFill>
                  <a:srgbClr val="FFFF00"/>
                </a:solidFill>
              </a:rPr>
              <a:t>:</a:t>
            </a:r>
          </a:p>
          <a:p>
            <a:pPr lvl="1"/>
            <a:r>
              <a:rPr lang="en-US" b="1" dirty="0" smtClean="0">
                <a:solidFill>
                  <a:srgbClr val="FFFF00"/>
                </a:solidFill>
              </a:rPr>
              <a:t>Description</a:t>
            </a:r>
            <a:r>
              <a:rPr lang="en-US" dirty="0" smtClean="0">
                <a:solidFill>
                  <a:srgbClr val="FFFF00"/>
                </a:solidFill>
              </a:rPr>
              <a:t>: Auditors have the right to access all books, accounts, and records of the company. This includes detailed records of transactions and supporting documents necessary for the audit.</a:t>
            </a:r>
          </a:p>
          <a:p>
            <a:pPr lvl="1"/>
            <a:r>
              <a:rPr lang="en-US" b="1" dirty="0" smtClean="0">
                <a:solidFill>
                  <a:srgbClr val="FFFF00"/>
                </a:solidFill>
              </a:rPr>
              <a:t>Legal Basis</a:t>
            </a:r>
            <a:r>
              <a:rPr lang="en-US" dirty="0" smtClean="0">
                <a:solidFill>
                  <a:srgbClr val="FFFF00"/>
                </a:solidFill>
              </a:rPr>
              <a:t>: Under the </a:t>
            </a:r>
            <a:r>
              <a:rPr lang="en-US" b="1" dirty="0" smtClean="0">
                <a:solidFill>
                  <a:srgbClr val="FFFF00"/>
                </a:solidFill>
              </a:rPr>
              <a:t>Companies Act, 2013</a:t>
            </a:r>
            <a:r>
              <a:rPr lang="en-US" dirty="0" smtClean="0">
                <a:solidFill>
                  <a:srgbClr val="FFFF00"/>
                </a:solidFill>
              </a:rPr>
              <a:t> in India, auditors have the right to access any part of the company's records to perform their duties effectively.</a:t>
            </a:r>
          </a:p>
          <a:p>
            <a:r>
              <a:rPr lang="en-US" b="1" dirty="0" smtClean="0">
                <a:solidFill>
                  <a:srgbClr val="FFFF00"/>
                </a:solidFill>
              </a:rPr>
              <a:t>Right to Obtain Information</a:t>
            </a:r>
            <a:r>
              <a:rPr lang="en-US" dirty="0" smtClean="0">
                <a:solidFill>
                  <a:srgbClr val="FFFF00"/>
                </a:solidFill>
              </a:rPr>
              <a:t>:</a:t>
            </a:r>
          </a:p>
          <a:p>
            <a:pPr lvl="1"/>
            <a:r>
              <a:rPr lang="en-US" b="1" dirty="0" smtClean="0">
                <a:solidFill>
                  <a:srgbClr val="FFFF00"/>
                </a:solidFill>
              </a:rPr>
              <a:t>Description</a:t>
            </a:r>
            <a:r>
              <a:rPr lang="en-US" dirty="0" smtClean="0">
                <a:solidFill>
                  <a:srgbClr val="FFFF00"/>
                </a:solidFill>
              </a:rPr>
              <a:t>: Auditors can seek information from the company’s officers, directors, and employees to understand the company's operations and assess its financial health.</a:t>
            </a:r>
          </a:p>
          <a:p>
            <a:pPr lvl="1"/>
            <a:r>
              <a:rPr lang="en-US" b="1" dirty="0" smtClean="0">
                <a:solidFill>
                  <a:srgbClr val="FFFF00"/>
                </a:solidFill>
              </a:rPr>
              <a:t>Legal Basis</a:t>
            </a:r>
            <a:r>
              <a:rPr lang="en-US" dirty="0" smtClean="0">
                <a:solidFill>
                  <a:srgbClr val="FFFF00"/>
                </a:solidFill>
              </a:rPr>
              <a:t>: The auditor has the right to require information from the company's management as necessary for conducting the audit.</a:t>
            </a:r>
          </a:p>
          <a:p>
            <a:r>
              <a:rPr lang="en-US" b="1" dirty="0" smtClean="0">
                <a:solidFill>
                  <a:srgbClr val="FFFF00"/>
                </a:solidFill>
              </a:rPr>
              <a:t>Right to Attend General Meetings</a:t>
            </a:r>
            <a:r>
              <a:rPr lang="en-US" dirty="0" smtClean="0">
                <a:solidFill>
                  <a:srgbClr val="FFFF00"/>
                </a:solidFill>
              </a:rPr>
              <a:t>:</a:t>
            </a:r>
          </a:p>
          <a:p>
            <a:pPr lvl="1"/>
            <a:r>
              <a:rPr lang="en-US" b="1" dirty="0" smtClean="0">
                <a:solidFill>
                  <a:srgbClr val="FFFF00"/>
                </a:solidFill>
              </a:rPr>
              <a:t>Description</a:t>
            </a:r>
            <a:r>
              <a:rPr lang="en-US" dirty="0" smtClean="0">
                <a:solidFill>
                  <a:srgbClr val="FFFF00"/>
                </a:solidFill>
              </a:rPr>
              <a:t>: Auditors have the right to attend the Annual General Meeting (AGM) and other general meetings of the company where they can provide feedback on the financial statements and audit findings.</a:t>
            </a:r>
          </a:p>
          <a:p>
            <a:pPr lvl="1"/>
            <a:r>
              <a:rPr lang="en-US" b="1" dirty="0" smtClean="0">
                <a:solidFill>
                  <a:srgbClr val="FFFF00"/>
                </a:solidFill>
              </a:rPr>
              <a:t>Legal Basis</a:t>
            </a:r>
            <a:r>
              <a:rPr lang="en-US" dirty="0" smtClean="0">
                <a:solidFill>
                  <a:srgbClr val="FFFF00"/>
                </a:solidFill>
              </a:rPr>
              <a:t>: This right ensures that auditors can present their report and respond to questions from shareholders.</a:t>
            </a:r>
          </a:p>
          <a:p>
            <a:r>
              <a:rPr lang="en-US" b="1" dirty="0" smtClean="0">
                <a:solidFill>
                  <a:srgbClr val="FFFF00"/>
                </a:solidFill>
              </a:rPr>
              <a:t>Right to Report on Financial Statements</a:t>
            </a:r>
            <a:r>
              <a:rPr lang="en-US" dirty="0" smtClean="0">
                <a:solidFill>
                  <a:srgbClr val="FFFF00"/>
                </a:solidFill>
              </a:rPr>
              <a:t>:</a:t>
            </a:r>
          </a:p>
          <a:p>
            <a:pPr lvl="1"/>
            <a:r>
              <a:rPr lang="en-US" b="1" dirty="0" smtClean="0">
                <a:solidFill>
                  <a:srgbClr val="FFFF00"/>
                </a:solidFill>
              </a:rPr>
              <a:t>Description</a:t>
            </a:r>
            <a:r>
              <a:rPr lang="en-US" dirty="0" smtClean="0">
                <a:solidFill>
                  <a:srgbClr val="FFFF00"/>
                </a:solidFill>
              </a:rPr>
              <a:t>: Auditors have the right to issue a report on the financial statements, stating whether they give a true and fair view of the company's financial position and performance.</a:t>
            </a:r>
          </a:p>
          <a:p>
            <a:pPr lvl="1"/>
            <a:r>
              <a:rPr lang="en-US" b="1" dirty="0" smtClean="0">
                <a:solidFill>
                  <a:srgbClr val="FFFF00"/>
                </a:solidFill>
              </a:rPr>
              <a:t>Legal Basis</a:t>
            </a:r>
            <a:r>
              <a:rPr lang="en-US" dirty="0" smtClean="0">
                <a:solidFill>
                  <a:srgbClr val="FFFF00"/>
                </a:solidFill>
              </a:rPr>
              <a:t>: The auditor's report is crucial for the stakeholders' decision-making process.</a:t>
            </a:r>
          </a:p>
          <a:p>
            <a:r>
              <a:rPr lang="en-US" b="1" dirty="0" smtClean="0">
                <a:solidFill>
                  <a:srgbClr val="FFFF00"/>
                </a:solidFill>
              </a:rPr>
              <a:t>Right to Remuneration</a:t>
            </a:r>
            <a:r>
              <a:rPr lang="en-US" dirty="0" smtClean="0">
                <a:solidFill>
                  <a:srgbClr val="FFFF00"/>
                </a:solidFill>
              </a:rPr>
              <a:t>:</a:t>
            </a:r>
          </a:p>
          <a:p>
            <a:pPr lvl="1"/>
            <a:r>
              <a:rPr lang="en-US" b="1" dirty="0" smtClean="0">
                <a:solidFill>
                  <a:srgbClr val="FFFF00"/>
                </a:solidFill>
              </a:rPr>
              <a:t>Description</a:t>
            </a:r>
            <a:r>
              <a:rPr lang="en-US" dirty="0" smtClean="0">
                <a:solidFill>
                  <a:srgbClr val="FFFF00"/>
                </a:solidFill>
              </a:rPr>
              <a:t>: Auditors are entitled to receive remuneration for their services as per the agreement with the company or as determined by the members of the company.</a:t>
            </a:r>
          </a:p>
          <a:p>
            <a:pPr lvl="1"/>
            <a:r>
              <a:rPr lang="en-US" b="1" dirty="0" smtClean="0">
                <a:solidFill>
                  <a:srgbClr val="FFFF00"/>
                </a:solidFill>
              </a:rPr>
              <a:t>Legal Basis</a:t>
            </a:r>
            <a:r>
              <a:rPr lang="en-US" dirty="0" smtClean="0">
                <a:solidFill>
                  <a:srgbClr val="FFFF00"/>
                </a:solidFill>
              </a:rPr>
              <a:t>: Remuneration is typically agreed upon in the appointment terms or determined by the company’s AGM.</a:t>
            </a:r>
          </a:p>
          <a:p>
            <a:endParaRPr lang="en-US" dirty="0" smtClean="0">
              <a:solidFill>
                <a:srgbClr val="FFFF00"/>
              </a:solidFill>
            </a:endParaRPr>
          </a:p>
          <a:p>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283335"/>
            <a:ext cx="10515600" cy="6362164"/>
          </a:xfrm>
        </p:spPr>
        <p:txBody>
          <a:bodyPr>
            <a:normAutofit fontScale="92500" lnSpcReduction="10000"/>
          </a:bodyPr>
          <a:lstStyle/>
          <a:p>
            <a:pPr algn="just"/>
            <a:r>
              <a:rPr lang="en-US" b="1" dirty="0" smtClean="0">
                <a:solidFill>
                  <a:srgbClr val="FFFF00"/>
                </a:solidFill>
              </a:rPr>
              <a:t>Auditor Liabilities</a:t>
            </a:r>
            <a:endParaRPr lang="en-US" dirty="0" smtClean="0">
              <a:solidFill>
                <a:srgbClr val="FFFF00"/>
              </a:solidFill>
            </a:endParaRPr>
          </a:p>
          <a:p>
            <a:pPr algn="just"/>
            <a:r>
              <a:rPr lang="en-US" b="1" dirty="0" smtClean="0">
                <a:solidFill>
                  <a:srgbClr val="FFFF00"/>
                </a:solidFill>
              </a:rPr>
              <a:t>Civil Liability</a:t>
            </a:r>
            <a:r>
              <a:rPr lang="en-US" dirty="0" smtClean="0">
                <a:solidFill>
                  <a:srgbClr val="FFFF00"/>
                </a:solidFill>
              </a:rPr>
              <a:t>:</a:t>
            </a:r>
          </a:p>
          <a:p>
            <a:pPr lvl="1" algn="just"/>
            <a:r>
              <a:rPr lang="en-US" b="1" dirty="0" smtClean="0">
                <a:solidFill>
                  <a:srgbClr val="FFFF00"/>
                </a:solidFill>
              </a:rPr>
              <a:t>Description</a:t>
            </a:r>
            <a:r>
              <a:rPr lang="en-US" dirty="0" smtClean="0">
                <a:solidFill>
                  <a:srgbClr val="FFFF00"/>
                </a:solidFill>
              </a:rPr>
              <a:t>: Auditors can be held liable for civil damages if they fail to perform their duties with due care and diligence, leading to financial loss for the company or its stakeholders.</a:t>
            </a:r>
          </a:p>
          <a:p>
            <a:pPr lvl="1" algn="just"/>
            <a:r>
              <a:rPr lang="en-US" b="1" dirty="0" smtClean="0">
                <a:solidFill>
                  <a:srgbClr val="FFFF00"/>
                </a:solidFill>
              </a:rPr>
              <a:t>Legal Basis</a:t>
            </a:r>
            <a:r>
              <a:rPr lang="en-US" dirty="0" smtClean="0">
                <a:solidFill>
                  <a:srgbClr val="FFFF00"/>
                </a:solidFill>
              </a:rPr>
              <a:t>: Under the Companies Act, 2013, auditors may be liable for compensation to the company or third parties affected by their negligence or misstatement.</a:t>
            </a:r>
          </a:p>
          <a:p>
            <a:pPr algn="just"/>
            <a:r>
              <a:rPr lang="en-US" b="1" dirty="0" smtClean="0">
                <a:solidFill>
                  <a:srgbClr val="FFFF00"/>
                </a:solidFill>
              </a:rPr>
              <a:t>Criminal Liability</a:t>
            </a:r>
            <a:r>
              <a:rPr lang="en-US" dirty="0" smtClean="0">
                <a:solidFill>
                  <a:srgbClr val="FFFF00"/>
                </a:solidFill>
              </a:rPr>
              <a:t>:</a:t>
            </a:r>
          </a:p>
          <a:p>
            <a:pPr lvl="1" algn="just"/>
            <a:r>
              <a:rPr lang="en-US" b="1" dirty="0" smtClean="0">
                <a:solidFill>
                  <a:srgbClr val="FFFF00"/>
                </a:solidFill>
              </a:rPr>
              <a:t>Description</a:t>
            </a:r>
            <a:r>
              <a:rPr lang="en-US" dirty="0" smtClean="0">
                <a:solidFill>
                  <a:srgbClr val="FFFF00"/>
                </a:solidFill>
              </a:rPr>
              <a:t>: Auditors may face criminal charges if they are found guilty of fraud, falsification of records, or other serious misconduct.</a:t>
            </a:r>
          </a:p>
          <a:p>
            <a:pPr lvl="1" algn="just"/>
            <a:r>
              <a:rPr lang="en-US" b="1" dirty="0" smtClean="0">
                <a:solidFill>
                  <a:srgbClr val="FFFF00"/>
                </a:solidFill>
              </a:rPr>
              <a:t>Legal Basis</a:t>
            </a:r>
            <a:r>
              <a:rPr lang="en-US" dirty="0" smtClean="0">
                <a:solidFill>
                  <a:srgbClr val="FFFF00"/>
                </a:solidFill>
              </a:rPr>
              <a:t>: The Companies Act, 2013 includes provisions for criminal liability in cases of fraudulent activities and gross misconduct.</a:t>
            </a:r>
          </a:p>
          <a:p>
            <a:pPr algn="just"/>
            <a:r>
              <a:rPr lang="en-US" b="1" dirty="0" smtClean="0">
                <a:solidFill>
                  <a:srgbClr val="FFFF00"/>
                </a:solidFill>
              </a:rPr>
              <a:t>Liability for Misrepresentation</a:t>
            </a:r>
            <a:r>
              <a:rPr lang="en-US" dirty="0" smtClean="0">
                <a:solidFill>
                  <a:srgbClr val="FFFF00"/>
                </a:solidFill>
              </a:rPr>
              <a:t>:</a:t>
            </a:r>
          </a:p>
          <a:p>
            <a:pPr lvl="1" algn="just"/>
            <a:r>
              <a:rPr lang="en-US" b="1" dirty="0" smtClean="0">
                <a:solidFill>
                  <a:srgbClr val="FFFF00"/>
                </a:solidFill>
              </a:rPr>
              <a:t>Description</a:t>
            </a:r>
            <a:r>
              <a:rPr lang="en-US" dirty="0" smtClean="0">
                <a:solidFill>
                  <a:srgbClr val="FFFF00"/>
                </a:solidFill>
              </a:rPr>
              <a:t>: If auditors provide a false or misleading audit report, they can be held liable for any losses incurred due to the misrepresentation.</a:t>
            </a:r>
          </a:p>
          <a:p>
            <a:pPr lvl="1" algn="just"/>
            <a:r>
              <a:rPr lang="en-US" b="1" dirty="0" smtClean="0">
                <a:solidFill>
                  <a:srgbClr val="FFFF00"/>
                </a:solidFill>
              </a:rPr>
              <a:t>Legal Basis</a:t>
            </a:r>
            <a:r>
              <a:rPr lang="en-US" dirty="0" smtClean="0">
                <a:solidFill>
                  <a:srgbClr val="FFFF00"/>
                </a:solidFill>
              </a:rPr>
              <a:t>: Auditors are expected to provide a true and fair view of the financial statements, and any breach of this obligation can lead to legal consequences.</a:t>
            </a:r>
          </a:p>
          <a:p>
            <a:pPr algn="just"/>
            <a:endParaRPr lang="en-US" dirty="0" smtClean="0">
              <a:solidFill>
                <a:srgbClr val="FFFF00"/>
              </a:solidFill>
            </a:endParaRPr>
          </a:p>
          <a:p>
            <a:pPr algn="just"/>
            <a:endParaRPr lang="en-US" dirty="0" smtClean="0">
              <a:solidFill>
                <a:srgbClr val="FFFF00"/>
              </a:solidFill>
            </a:endParaRP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746975"/>
            <a:ext cx="10515600" cy="5429988"/>
          </a:xfrm>
        </p:spPr>
        <p:txBody>
          <a:bodyPr/>
          <a:lstStyle/>
          <a:p>
            <a:pPr algn="just"/>
            <a:r>
              <a:rPr lang="en-US" b="1" dirty="0" smtClean="0">
                <a:solidFill>
                  <a:srgbClr val="FFFF00"/>
                </a:solidFill>
              </a:rPr>
              <a:t>Liability to the Company</a:t>
            </a:r>
            <a:r>
              <a:rPr lang="en-US" dirty="0" smtClean="0">
                <a:solidFill>
                  <a:srgbClr val="FFFF00"/>
                </a:solidFill>
              </a:rPr>
              <a:t>:</a:t>
            </a:r>
          </a:p>
          <a:p>
            <a:pPr lvl="1" algn="just"/>
            <a:r>
              <a:rPr lang="en-US" b="1" dirty="0" smtClean="0">
                <a:solidFill>
                  <a:srgbClr val="FFFF00"/>
                </a:solidFill>
              </a:rPr>
              <a:t>Description</a:t>
            </a:r>
            <a:r>
              <a:rPr lang="en-US" dirty="0" smtClean="0">
                <a:solidFill>
                  <a:srgbClr val="FFFF00"/>
                </a:solidFill>
              </a:rPr>
              <a:t>: Auditors are accountable to the company they audit and may be held liable for any loss or damage caused by their failure to detect fraud or errors.</a:t>
            </a:r>
          </a:p>
          <a:p>
            <a:pPr lvl="1" algn="just"/>
            <a:r>
              <a:rPr lang="en-US" b="1" dirty="0" smtClean="0">
                <a:solidFill>
                  <a:srgbClr val="FFFF00"/>
                </a:solidFill>
              </a:rPr>
              <a:t>Legal Basis</a:t>
            </a:r>
            <a:r>
              <a:rPr lang="en-US" dirty="0" smtClean="0">
                <a:solidFill>
                  <a:srgbClr val="FFFF00"/>
                </a:solidFill>
              </a:rPr>
              <a:t>: The Companies Act, 2013 mandates that auditors act in the best interests of the company and report any discrepancies found during the audit.</a:t>
            </a:r>
          </a:p>
          <a:p>
            <a:pPr algn="just"/>
            <a:r>
              <a:rPr lang="en-US" b="1" dirty="0" smtClean="0">
                <a:solidFill>
                  <a:srgbClr val="FFFF00"/>
                </a:solidFill>
              </a:rPr>
              <a:t>Professional Negligence</a:t>
            </a:r>
            <a:r>
              <a:rPr lang="en-US" dirty="0" smtClean="0">
                <a:solidFill>
                  <a:srgbClr val="FFFF00"/>
                </a:solidFill>
              </a:rPr>
              <a:t>:</a:t>
            </a:r>
          </a:p>
          <a:p>
            <a:pPr lvl="1" algn="just"/>
            <a:r>
              <a:rPr lang="en-US" b="1" dirty="0" smtClean="0">
                <a:solidFill>
                  <a:srgbClr val="FFFF00"/>
                </a:solidFill>
              </a:rPr>
              <a:t>Description</a:t>
            </a:r>
            <a:r>
              <a:rPr lang="en-US" dirty="0" smtClean="0">
                <a:solidFill>
                  <a:srgbClr val="FFFF00"/>
                </a:solidFill>
              </a:rPr>
              <a:t>: Auditors may be liable for negligence if they fail to perform their duties according to the professional standards and guidelines.</a:t>
            </a:r>
          </a:p>
          <a:p>
            <a:pPr lvl="1" algn="just"/>
            <a:r>
              <a:rPr lang="en-US" b="1" dirty="0" smtClean="0">
                <a:solidFill>
                  <a:srgbClr val="FFFF00"/>
                </a:solidFill>
              </a:rPr>
              <a:t>Legal Basis</a:t>
            </a:r>
            <a:r>
              <a:rPr lang="en-US" dirty="0" smtClean="0">
                <a:solidFill>
                  <a:srgbClr val="FFFF00"/>
                </a:solidFill>
              </a:rPr>
              <a:t>: Professional negligence can lead to claims for damages from the company or other affected parties.</a:t>
            </a:r>
          </a:p>
          <a:p>
            <a:pPr algn="just"/>
            <a:endParaRPr lang="en-US" dirty="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169" y="223459"/>
            <a:ext cx="10515600" cy="1077308"/>
          </a:xfrm>
          <a:solidFill>
            <a:schemeClr val="tx1"/>
          </a:solidFill>
        </p:spPr>
        <p:txBody>
          <a:bodyPr>
            <a:normAutofit fontScale="90000"/>
          </a:bodyPr>
          <a:lstStyle/>
          <a:p>
            <a:pPr algn="just"/>
            <a:r>
              <a:rPr lang="en-US" dirty="0" smtClean="0">
                <a:solidFill>
                  <a:srgbClr val="FFFF00"/>
                </a:solidFill>
              </a:rPr>
              <a:t>14 Memorandum of Association, Articles of association, Prospectus</a:t>
            </a:r>
            <a:endParaRPr lang="en-US" dirty="0">
              <a:solidFill>
                <a:srgbClr val="FFFF00"/>
              </a:solidFill>
            </a:endParaRPr>
          </a:p>
        </p:txBody>
      </p:sp>
      <p:sp>
        <p:nvSpPr>
          <p:cNvPr id="4" name="Content Placeholder 3"/>
          <p:cNvSpPr>
            <a:spLocks noGrp="1"/>
          </p:cNvSpPr>
          <p:nvPr>
            <p:ph idx="1"/>
          </p:nvPr>
        </p:nvSpPr>
        <p:spPr>
          <a:xfrm>
            <a:off x="851079" y="1442433"/>
            <a:ext cx="10515600" cy="5235263"/>
          </a:xfrm>
        </p:spPr>
        <p:txBody>
          <a:bodyPr>
            <a:normAutofit fontScale="62500" lnSpcReduction="20000"/>
          </a:bodyPr>
          <a:lstStyle/>
          <a:p>
            <a:pPr algn="just"/>
            <a:r>
              <a:rPr lang="en-US" b="1" dirty="0" smtClean="0">
                <a:solidFill>
                  <a:srgbClr val="FFFF00"/>
                </a:solidFill>
              </a:rPr>
              <a:t>1. Memorandum of Association (MOA)</a:t>
            </a:r>
            <a:endParaRPr lang="en-US" dirty="0" smtClean="0">
              <a:solidFill>
                <a:srgbClr val="FFFF00"/>
              </a:solidFill>
            </a:endParaRPr>
          </a:p>
          <a:p>
            <a:pPr algn="just"/>
            <a:r>
              <a:rPr lang="en-US" b="1" dirty="0" smtClean="0">
                <a:solidFill>
                  <a:srgbClr val="FFFF00"/>
                </a:solidFill>
              </a:rPr>
              <a:t>Definition:</a:t>
            </a:r>
            <a:r>
              <a:rPr lang="en-US" dirty="0" smtClean="0">
                <a:solidFill>
                  <a:srgbClr val="FFFF00"/>
                </a:solidFill>
              </a:rPr>
              <a:t> The </a:t>
            </a:r>
            <a:r>
              <a:rPr lang="en-US" b="1" dirty="0" smtClean="0">
                <a:solidFill>
                  <a:srgbClr val="FFFF00"/>
                </a:solidFill>
              </a:rPr>
              <a:t>Memorandum of Association (MOA)</a:t>
            </a:r>
            <a:r>
              <a:rPr lang="en-US" dirty="0" smtClean="0">
                <a:solidFill>
                  <a:srgbClr val="FFFF00"/>
                </a:solidFill>
              </a:rPr>
              <a:t> is a fundamental document required for the formation of a company. It outlines the company’s objectives, scope, and powers. It serves as the charter of the company, defining its relationship with the outside world.</a:t>
            </a:r>
          </a:p>
          <a:p>
            <a:pPr algn="just"/>
            <a:r>
              <a:rPr lang="en-US" b="1" dirty="0" smtClean="0">
                <a:solidFill>
                  <a:srgbClr val="FFFF00"/>
                </a:solidFill>
              </a:rPr>
              <a:t>Key Components:</a:t>
            </a:r>
            <a:endParaRPr lang="en-US" dirty="0" smtClean="0">
              <a:solidFill>
                <a:srgbClr val="FFFF00"/>
              </a:solidFill>
            </a:endParaRPr>
          </a:p>
          <a:p>
            <a:pPr algn="just"/>
            <a:r>
              <a:rPr lang="en-US" b="1" dirty="0" smtClean="0">
                <a:solidFill>
                  <a:srgbClr val="FFFF00"/>
                </a:solidFill>
              </a:rPr>
              <a:t>Name Clause</a:t>
            </a:r>
            <a:r>
              <a:rPr lang="en-US" dirty="0" smtClean="0">
                <a:solidFill>
                  <a:srgbClr val="FFFF00"/>
                </a:solidFill>
              </a:rPr>
              <a:t>: States the company’s name, which must include the word "Limited" or "Ltd" for a public company or "Private Limited" or "</a:t>
            </a:r>
            <a:r>
              <a:rPr lang="en-US" dirty="0" err="1" smtClean="0">
                <a:solidFill>
                  <a:srgbClr val="FFFF00"/>
                </a:solidFill>
              </a:rPr>
              <a:t>Pvt</a:t>
            </a:r>
            <a:r>
              <a:rPr lang="en-US" dirty="0" smtClean="0">
                <a:solidFill>
                  <a:srgbClr val="FFFF00"/>
                </a:solidFill>
              </a:rPr>
              <a:t> Ltd" for a private company.</a:t>
            </a:r>
          </a:p>
          <a:p>
            <a:pPr algn="just"/>
            <a:r>
              <a:rPr lang="en-US" b="1" dirty="0" smtClean="0">
                <a:solidFill>
                  <a:srgbClr val="FFFF00"/>
                </a:solidFill>
              </a:rPr>
              <a:t>Object Clause</a:t>
            </a:r>
            <a:r>
              <a:rPr lang="en-US" dirty="0" smtClean="0">
                <a:solidFill>
                  <a:srgbClr val="FFFF00"/>
                </a:solidFill>
              </a:rPr>
              <a:t>: Specifies the main objectives for which the company is established and the activities it will undertake.</a:t>
            </a:r>
          </a:p>
          <a:p>
            <a:pPr algn="just"/>
            <a:r>
              <a:rPr lang="en-US" b="1" dirty="0" smtClean="0">
                <a:solidFill>
                  <a:srgbClr val="FFFF00"/>
                </a:solidFill>
              </a:rPr>
              <a:t>Liability Clause</a:t>
            </a:r>
            <a:r>
              <a:rPr lang="en-US" dirty="0" smtClean="0">
                <a:solidFill>
                  <a:srgbClr val="FFFF00"/>
                </a:solidFill>
              </a:rPr>
              <a:t>: Defines the extent of liability of the members of the company. It can be limited by shares, by guarantee, or unlimited.</a:t>
            </a:r>
          </a:p>
          <a:p>
            <a:pPr algn="just"/>
            <a:r>
              <a:rPr lang="en-US" b="1" dirty="0" smtClean="0">
                <a:solidFill>
                  <a:srgbClr val="FFFF00"/>
                </a:solidFill>
              </a:rPr>
              <a:t>Capital Clause</a:t>
            </a:r>
            <a:r>
              <a:rPr lang="en-US" dirty="0" smtClean="0">
                <a:solidFill>
                  <a:srgbClr val="FFFF00"/>
                </a:solidFill>
              </a:rPr>
              <a:t>: Details the company’s authorized capital (the maximum amount of capital that the company can raise) and the division of this capital into shares of a fixed amount.</a:t>
            </a:r>
          </a:p>
          <a:p>
            <a:pPr algn="just"/>
            <a:r>
              <a:rPr lang="en-US" b="1" dirty="0" smtClean="0">
                <a:solidFill>
                  <a:srgbClr val="FFFF00"/>
                </a:solidFill>
              </a:rPr>
              <a:t>Subscription Clause</a:t>
            </a:r>
            <a:r>
              <a:rPr lang="en-US" dirty="0" smtClean="0">
                <a:solidFill>
                  <a:srgbClr val="FFFF00"/>
                </a:solidFill>
              </a:rPr>
              <a:t>: Contains the names of the subscribers to the MOA, who agree to take shares in the company and become its initial members.</a:t>
            </a:r>
          </a:p>
          <a:p>
            <a:pPr algn="just"/>
            <a:r>
              <a:rPr lang="en-US" b="1" dirty="0" smtClean="0">
                <a:solidFill>
                  <a:srgbClr val="FFFF00"/>
                </a:solidFill>
              </a:rPr>
              <a:t>Purpose:</a:t>
            </a:r>
            <a:endParaRPr lang="en-US" dirty="0" smtClean="0">
              <a:solidFill>
                <a:srgbClr val="FFFF00"/>
              </a:solidFill>
            </a:endParaRPr>
          </a:p>
          <a:p>
            <a:pPr algn="just"/>
            <a:r>
              <a:rPr lang="en-US" dirty="0" smtClean="0">
                <a:solidFill>
                  <a:srgbClr val="FFFF00"/>
                </a:solidFill>
              </a:rPr>
              <a:t>Provides a clear picture of the company's objectives and scope of operations.</a:t>
            </a:r>
          </a:p>
          <a:p>
            <a:pPr algn="just"/>
            <a:r>
              <a:rPr lang="en-US" dirty="0" smtClean="0">
                <a:solidFill>
                  <a:srgbClr val="FFFF00"/>
                </a:solidFill>
              </a:rPr>
              <a:t>Acts as a public document, informing stakeholders about the company’s activities and structure.</a:t>
            </a:r>
          </a:p>
          <a:p>
            <a:pPr algn="just"/>
            <a:r>
              <a:rPr lang="en-US" dirty="0" smtClean="0">
                <a:solidFill>
                  <a:srgbClr val="FFFF00"/>
                </a:solidFill>
              </a:rPr>
              <a:t>Ensures that the company's activities are within the scope defined in the MOA</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4294967295"/>
          </p:nvPr>
        </p:nvGraphicFramePr>
        <p:xfrm>
          <a:off x="515154" y="195285"/>
          <a:ext cx="11217499" cy="6271614"/>
        </p:xfrm>
        <a:graphic>
          <a:graphicData uri="http://schemas.openxmlformats.org/drawingml/2006/table">
            <a:tbl>
              <a:tblPr/>
              <a:tblGrid>
                <a:gridCol w="1648497"/>
                <a:gridCol w="3172470"/>
                <a:gridCol w="3592157"/>
                <a:gridCol w="2804375"/>
              </a:tblGrid>
              <a:tr h="393182">
                <a:tc>
                  <a:txBody>
                    <a:bodyPr/>
                    <a:lstStyle/>
                    <a:p>
                      <a:pPr algn="just"/>
                      <a:r>
                        <a:rPr lang="en-US" sz="1800" b="1" dirty="0">
                          <a:solidFill>
                            <a:srgbClr val="FFFF00"/>
                          </a:solidFill>
                        </a:rPr>
                        <a:t>Feature</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dirty="0">
                          <a:solidFill>
                            <a:srgbClr val="FFFF00"/>
                          </a:solidFill>
                        </a:rPr>
                        <a:t>Memorandum of Association </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Articles of Association (AOA)</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Prospectus</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r>
              <a:tr h="1067207">
                <a:tc>
                  <a:txBody>
                    <a:bodyPr/>
                    <a:lstStyle/>
                    <a:p>
                      <a:pPr algn="just"/>
                      <a:r>
                        <a:rPr lang="en-US" sz="1800" b="1">
                          <a:solidFill>
                            <a:srgbClr val="FFFF00"/>
                          </a:solidFill>
                        </a:rPr>
                        <a:t>Definition</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A charter outlining the company's objectives, scope, and powers.</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A document specifying the internal rules and regulations for managing the company.</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A formal document offering securities to the public, detailing the investment opportunity.</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r>
              <a:tr h="229434">
                <a:tc>
                  <a:txBody>
                    <a:bodyPr/>
                    <a:lstStyle/>
                    <a:p>
                      <a:pPr algn="just"/>
                      <a:r>
                        <a:rPr lang="en-US" sz="1800" b="1">
                          <a:solidFill>
                            <a:srgbClr val="FFFF00"/>
                          </a:solidFill>
                        </a:rPr>
                        <a:t>Legal Status</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Public document</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Public document</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Public document</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r>
              <a:tr h="1235714">
                <a:tc>
                  <a:txBody>
                    <a:bodyPr/>
                    <a:lstStyle/>
                    <a:p>
                      <a:pPr algn="just"/>
                      <a:r>
                        <a:rPr lang="en-US" sz="1800" b="1">
                          <a:solidFill>
                            <a:srgbClr val="FFFF00"/>
                          </a:solidFill>
                        </a:rPr>
                        <a:t>Key Components</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Name clause, registered office clause, object clause, liability clause, capital clause, subscription clause</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Share capital, directors, meetings, dividend distribution, accounts and audits</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Company information, financial statements, purpose of issue, risk factors, terms of the issue</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r>
              <a:tr h="997217">
                <a:tc>
                  <a:txBody>
                    <a:bodyPr/>
                    <a:lstStyle/>
                    <a:p>
                      <a:pPr algn="just"/>
                      <a:r>
                        <a:rPr lang="en-US" sz="1800" b="1">
                          <a:solidFill>
                            <a:srgbClr val="FFFF00"/>
                          </a:solidFill>
                        </a:rPr>
                        <a:t>Purpose</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Defines the company's scope and objectives; acts as a public document; ensures activities are within the defined scope.</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dirty="0">
                          <a:solidFill>
                            <a:srgbClr val="FFFF00"/>
                          </a:solidFill>
                        </a:rPr>
                        <a:t>Provides internal management framework; clarifies relationships between directors, shareholders, and other stakeholders; facilitates smooth company operations.</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Provides comprehensive information to investors; ensures transparency; helps investors assess risks and benefits.</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r>
              <a:tr h="898702">
                <a:tc>
                  <a:txBody>
                    <a:bodyPr/>
                    <a:lstStyle/>
                    <a:p>
                      <a:pPr algn="just"/>
                      <a:r>
                        <a:rPr lang="en-US" sz="1800" b="1">
                          <a:solidFill>
                            <a:srgbClr val="FFFF00"/>
                          </a:solidFill>
                        </a:rPr>
                        <a:t>Amendments</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Requires special resolution and approval from the Registrar of Companies.</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Can be amended by ordinary resolution of shareholders.</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Not applicable, as it's a one-time document for a specific issue.</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r>
              <a:tr h="730194">
                <a:tc>
                  <a:txBody>
                    <a:bodyPr/>
                    <a:lstStyle/>
                    <a:p>
                      <a:pPr algn="just"/>
                      <a:r>
                        <a:rPr lang="en-US" sz="1800" b="1">
                          <a:solidFill>
                            <a:srgbClr val="FFFF00"/>
                          </a:solidFill>
                        </a:rPr>
                        <a:t>Importance for Different Company Types</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Crucial for all company types.</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a:solidFill>
                            <a:srgbClr val="FFFF00"/>
                          </a:solidFill>
                        </a:rPr>
                        <a:t>Crucial for all company types.</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c>
                  <a:txBody>
                    <a:bodyPr/>
                    <a:lstStyle/>
                    <a:p>
                      <a:pPr algn="just"/>
                      <a:r>
                        <a:rPr lang="en-US" sz="1800" b="1" dirty="0">
                          <a:solidFill>
                            <a:srgbClr val="FFFF00"/>
                          </a:solidFill>
                        </a:rPr>
                        <a:t>Primarily for public companies issuing securities to the public.</a:t>
                      </a:r>
                    </a:p>
                  </a:txBody>
                  <a:tcPr marL="44464" marR="44464" marT="22232" marB="22232" anchor="ct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tx1"/>
                    </a:solidFill>
                  </a:tcPr>
                </a:tc>
              </a:tr>
            </a:tbl>
          </a:graphicData>
        </a:graphic>
      </p:graphicFrame>
    </p:spTree>
    <p:extLst>
      <p:ext uri="{BB962C8B-B14F-4D97-AF65-F5344CB8AC3E}">
        <p14:creationId xmlns:p14="http://schemas.microsoft.com/office/powerpoint/2010/main" xmlns="" val="8209834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626548"/>
          </a:xfrm>
          <a:solidFill>
            <a:schemeClr val="tx1"/>
          </a:solidFill>
        </p:spPr>
        <p:txBody>
          <a:bodyPr>
            <a:normAutofit fontScale="90000"/>
          </a:bodyPr>
          <a:lstStyle/>
          <a:p>
            <a:r>
              <a:rPr lang="en-US" b="1" dirty="0" smtClean="0">
                <a:solidFill>
                  <a:srgbClr val="FFFF00"/>
                </a:solidFill>
              </a:rPr>
              <a:t>2. Articles of Association (AOA</a:t>
            </a:r>
            <a:r>
              <a:rPr lang="en-US" b="1" dirty="0" smtClean="0">
                <a:solidFill>
                  <a:srgbClr val="FFFF00"/>
                </a:solidFill>
              </a:rPr>
              <a:t>)</a:t>
            </a:r>
            <a:endParaRPr lang="en-US" dirty="0">
              <a:solidFill>
                <a:srgbClr val="FFFF00"/>
              </a:solidFill>
            </a:endParaRPr>
          </a:p>
        </p:txBody>
      </p:sp>
      <p:sp>
        <p:nvSpPr>
          <p:cNvPr id="4" name="Content Placeholder 3"/>
          <p:cNvSpPr>
            <a:spLocks noGrp="1"/>
          </p:cNvSpPr>
          <p:nvPr>
            <p:ph idx="1"/>
          </p:nvPr>
        </p:nvSpPr>
        <p:spPr>
          <a:xfrm>
            <a:off x="838200" y="1197734"/>
            <a:ext cx="10515600" cy="5660265"/>
          </a:xfrm>
        </p:spPr>
        <p:txBody>
          <a:bodyPr>
            <a:normAutofit fontScale="70000" lnSpcReduction="20000"/>
          </a:bodyPr>
          <a:lstStyle/>
          <a:p>
            <a:pPr algn="just"/>
            <a:r>
              <a:rPr lang="en-US" b="1" dirty="0" smtClean="0">
                <a:solidFill>
                  <a:srgbClr val="FFFF00"/>
                </a:solidFill>
              </a:rPr>
              <a:t>Definition</a:t>
            </a:r>
            <a:r>
              <a:rPr lang="en-US" b="1" dirty="0" smtClean="0">
                <a:solidFill>
                  <a:srgbClr val="FFFF00"/>
                </a:solidFill>
              </a:rPr>
              <a:t>:</a:t>
            </a:r>
            <a:r>
              <a:rPr lang="en-US" dirty="0" smtClean="0">
                <a:solidFill>
                  <a:srgbClr val="FFFF00"/>
                </a:solidFill>
              </a:rPr>
              <a:t> The </a:t>
            </a:r>
            <a:r>
              <a:rPr lang="en-US" b="1" dirty="0" smtClean="0">
                <a:solidFill>
                  <a:srgbClr val="FFFF00"/>
                </a:solidFill>
              </a:rPr>
              <a:t>Articles of Association (AOA)</a:t>
            </a:r>
            <a:r>
              <a:rPr lang="en-US" dirty="0" smtClean="0">
                <a:solidFill>
                  <a:srgbClr val="FFFF00"/>
                </a:solidFill>
              </a:rPr>
              <a:t> is a document that defines the internal rules and regulations governing the management and administration of the company. It complements the MOA by providing detailed procedures for running the company.</a:t>
            </a:r>
          </a:p>
          <a:p>
            <a:pPr algn="just"/>
            <a:r>
              <a:rPr lang="en-US" b="1" dirty="0" smtClean="0">
                <a:solidFill>
                  <a:srgbClr val="FFFF00"/>
                </a:solidFill>
              </a:rPr>
              <a:t>Key Components:</a:t>
            </a:r>
            <a:endParaRPr lang="en-US" dirty="0" smtClean="0">
              <a:solidFill>
                <a:srgbClr val="FFFF00"/>
              </a:solidFill>
            </a:endParaRPr>
          </a:p>
          <a:p>
            <a:pPr algn="just"/>
            <a:r>
              <a:rPr lang="en-US" b="1" dirty="0" smtClean="0">
                <a:solidFill>
                  <a:srgbClr val="FFFF00"/>
                </a:solidFill>
              </a:rPr>
              <a:t>Share Capital</a:t>
            </a:r>
            <a:r>
              <a:rPr lang="en-US" dirty="0" smtClean="0">
                <a:solidFill>
                  <a:srgbClr val="FFFF00"/>
                </a:solidFill>
              </a:rPr>
              <a:t>: Rules regarding the issuance, transfer, and management of shares, including rights and privileges of shareholders.</a:t>
            </a:r>
          </a:p>
          <a:p>
            <a:pPr algn="just"/>
            <a:r>
              <a:rPr lang="en-US" b="1" dirty="0" smtClean="0">
                <a:solidFill>
                  <a:srgbClr val="FFFF00"/>
                </a:solidFill>
              </a:rPr>
              <a:t>Directors</a:t>
            </a:r>
            <a:r>
              <a:rPr lang="en-US" dirty="0" smtClean="0">
                <a:solidFill>
                  <a:srgbClr val="FFFF00"/>
                </a:solidFill>
              </a:rPr>
              <a:t>: Procedures for appointing, removing, and remunerating directors, as well as their powers and duties.</a:t>
            </a:r>
          </a:p>
          <a:p>
            <a:pPr algn="just"/>
            <a:r>
              <a:rPr lang="en-US" b="1" dirty="0" smtClean="0">
                <a:solidFill>
                  <a:srgbClr val="FFFF00"/>
                </a:solidFill>
              </a:rPr>
              <a:t>Meetings</a:t>
            </a:r>
            <a:r>
              <a:rPr lang="en-US" dirty="0" smtClean="0">
                <a:solidFill>
                  <a:srgbClr val="FFFF00"/>
                </a:solidFill>
              </a:rPr>
              <a:t>: Guidelines for conducting general meetings, board meetings, and quorum requirements.</a:t>
            </a:r>
          </a:p>
          <a:p>
            <a:pPr algn="just"/>
            <a:r>
              <a:rPr lang="en-US" b="1" dirty="0" smtClean="0">
                <a:solidFill>
                  <a:srgbClr val="FFFF00"/>
                </a:solidFill>
              </a:rPr>
              <a:t>Dividend Distribution</a:t>
            </a:r>
            <a:r>
              <a:rPr lang="en-US" dirty="0" smtClean="0">
                <a:solidFill>
                  <a:srgbClr val="FFFF00"/>
                </a:solidFill>
              </a:rPr>
              <a:t>: Rules for the declaration and payment of dividends to shareholders.</a:t>
            </a:r>
          </a:p>
          <a:p>
            <a:pPr algn="just"/>
            <a:r>
              <a:rPr lang="en-US" b="1" dirty="0" smtClean="0">
                <a:solidFill>
                  <a:srgbClr val="FFFF00"/>
                </a:solidFill>
              </a:rPr>
              <a:t>Accounts and Audits</a:t>
            </a:r>
            <a:r>
              <a:rPr lang="en-US" dirty="0" smtClean="0">
                <a:solidFill>
                  <a:srgbClr val="FFFF00"/>
                </a:solidFill>
              </a:rPr>
              <a:t>: Procedures for maintaining financial records and conducting audits.</a:t>
            </a:r>
          </a:p>
          <a:p>
            <a:pPr algn="just"/>
            <a:r>
              <a:rPr lang="en-US" b="1" dirty="0" smtClean="0">
                <a:solidFill>
                  <a:srgbClr val="FFFF00"/>
                </a:solidFill>
              </a:rPr>
              <a:t>Purpose:</a:t>
            </a:r>
            <a:endParaRPr lang="en-US" dirty="0" smtClean="0">
              <a:solidFill>
                <a:srgbClr val="FFFF00"/>
              </a:solidFill>
            </a:endParaRPr>
          </a:p>
          <a:p>
            <a:pPr algn="just"/>
            <a:r>
              <a:rPr lang="en-US" dirty="0" smtClean="0">
                <a:solidFill>
                  <a:srgbClr val="FFFF00"/>
                </a:solidFill>
              </a:rPr>
              <a:t>Provides a framework for the company’s internal management.</a:t>
            </a:r>
          </a:p>
          <a:p>
            <a:pPr algn="just"/>
            <a:r>
              <a:rPr lang="en-US" dirty="0" smtClean="0">
                <a:solidFill>
                  <a:srgbClr val="FFFF00"/>
                </a:solidFill>
              </a:rPr>
              <a:t>Ensures clarity in the relationship between the company’s directors, shareholders, and other stakeholders.</a:t>
            </a:r>
          </a:p>
          <a:p>
            <a:pPr algn="just"/>
            <a:r>
              <a:rPr lang="en-US" dirty="0" smtClean="0">
                <a:solidFill>
                  <a:srgbClr val="FFFF00"/>
                </a:solidFill>
              </a:rPr>
              <a:t>Facilitates smooth and orderly functioning of the company by setting out clear procedures and rules</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90884"/>
            <a:ext cx="10515600" cy="626548"/>
          </a:xfrm>
          <a:solidFill>
            <a:schemeClr val="tx1"/>
          </a:solidFill>
        </p:spPr>
        <p:txBody>
          <a:bodyPr>
            <a:normAutofit fontScale="90000"/>
          </a:bodyPr>
          <a:lstStyle/>
          <a:p>
            <a:r>
              <a:rPr lang="en-US" b="1" dirty="0" smtClean="0">
                <a:solidFill>
                  <a:srgbClr val="FFFF00"/>
                </a:solidFill>
              </a:rPr>
              <a:t>3. </a:t>
            </a:r>
            <a:r>
              <a:rPr lang="en-US" b="1" dirty="0" smtClean="0">
                <a:solidFill>
                  <a:srgbClr val="FFFF00"/>
                </a:solidFill>
              </a:rPr>
              <a:t>Prospectus</a:t>
            </a:r>
            <a:endParaRPr lang="en-US" dirty="0">
              <a:solidFill>
                <a:srgbClr val="FFFF00"/>
              </a:solidFill>
            </a:endParaRPr>
          </a:p>
        </p:txBody>
      </p:sp>
      <p:sp>
        <p:nvSpPr>
          <p:cNvPr id="4" name="Content Placeholder 3"/>
          <p:cNvSpPr>
            <a:spLocks noGrp="1"/>
          </p:cNvSpPr>
          <p:nvPr>
            <p:ph idx="1"/>
          </p:nvPr>
        </p:nvSpPr>
        <p:spPr>
          <a:xfrm>
            <a:off x="838200" y="1197734"/>
            <a:ext cx="10515600" cy="5660265"/>
          </a:xfrm>
        </p:spPr>
        <p:txBody>
          <a:bodyPr>
            <a:normAutofit fontScale="70000" lnSpcReduction="20000"/>
          </a:bodyPr>
          <a:lstStyle/>
          <a:p>
            <a:r>
              <a:rPr lang="en-US" b="1" dirty="0" smtClean="0">
                <a:solidFill>
                  <a:srgbClr val="FFFF00"/>
                </a:solidFill>
              </a:rPr>
              <a:t>Definition</a:t>
            </a:r>
            <a:r>
              <a:rPr lang="en-US" b="1" dirty="0" smtClean="0">
                <a:solidFill>
                  <a:srgbClr val="FFFF00"/>
                </a:solidFill>
              </a:rPr>
              <a:t>:</a:t>
            </a:r>
            <a:r>
              <a:rPr lang="en-US" dirty="0" smtClean="0">
                <a:solidFill>
                  <a:srgbClr val="FFFF00"/>
                </a:solidFill>
              </a:rPr>
              <a:t> A </a:t>
            </a:r>
            <a:r>
              <a:rPr lang="en-US" b="1" dirty="0" smtClean="0">
                <a:solidFill>
                  <a:srgbClr val="FFFF00"/>
                </a:solidFill>
              </a:rPr>
              <a:t>Prospectus</a:t>
            </a:r>
            <a:r>
              <a:rPr lang="en-US" dirty="0" smtClean="0">
                <a:solidFill>
                  <a:srgbClr val="FFFF00"/>
                </a:solidFill>
              </a:rPr>
              <a:t> is a formal document issued by a company offering securities to the public. It provides detailed information about the company’s business, financial status, and the securities being offered, allowing potential investors to make informed decisions.</a:t>
            </a:r>
          </a:p>
          <a:p>
            <a:r>
              <a:rPr lang="en-US" b="1" dirty="0" smtClean="0">
                <a:solidFill>
                  <a:srgbClr val="FFFF00"/>
                </a:solidFill>
              </a:rPr>
              <a:t>Key Components:</a:t>
            </a:r>
            <a:endParaRPr lang="en-US" dirty="0" smtClean="0">
              <a:solidFill>
                <a:srgbClr val="FFFF00"/>
              </a:solidFill>
            </a:endParaRPr>
          </a:p>
          <a:p>
            <a:r>
              <a:rPr lang="en-US" b="1" dirty="0" smtClean="0">
                <a:solidFill>
                  <a:srgbClr val="FFFF00"/>
                </a:solidFill>
              </a:rPr>
              <a:t>Company Information</a:t>
            </a:r>
            <a:r>
              <a:rPr lang="en-US" dirty="0" smtClean="0">
                <a:solidFill>
                  <a:srgbClr val="FFFF00"/>
                </a:solidFill>
              </a:rPr>
              <a:t>: Details about the company's history, business operations, and management team.</a:t>
            </a:r>
          </a:p>
          <a:p>
            <a:r>
              <a:rPr lang="en-US" b="1" dirty="0" smtClean="0">
                <a:solidFill>
                  <a:srgbClr val="FFFF00"/>
                </a:solidFill>
              </a:rPr>
              <a:t>Financial Statements</a:t>
            </a:r>
            <a:r>
              <a:rPr lang="en-US" dirty="0" smtClean="0">
                <a:solidFill>
                  <a:srgbClr val="FFFF00"/>
                </a:solidFill>
              </a:rPr>
              <a:t>: Audited financial statements, including balance sheets, profit and loss accounts, and cash flow statements.</a:t>
            </a:r>
          </a:p>
          <a:p>
            <a:r>
              <a:rPr lang="en-US" b="1" dirty="0" smtClean="0">
                <a:solidFill>
                  <a:srgbClr val="FFFF00"/>
                </a:solidFill>
              </a:rPr>
              <a:t>Purpose of Issue</a:t>
            </a:r>
            <a:r>
              <a:rPr lang="en-US" dirty="0" smtClean="0">
                <a:solidFill>
                  <a:srgbClr val="FFFF00"/>
                </a:solidFill>
              </a:rPr>
              <a:t>: The rationale behind the securities issuance, including how the raised funds will be used.</a:t>
            </a:r>
          </a:p>
          <a:p>
            <a:r>
              <a:rPr lang="en-US" b="1" dirty="0" smtClean="0">
                <a:solidFill>
                  <a:srgbClr val="FFFF00"/>
                </a:solidFill>
              </a:rPr>
              <a:t>Risk Factors</a:t>
            </a:r>
            <a:r>
              <a:rPr lang="en-US" dirty="0" smtClean="0">
                <a:solidFill>
                  <a:srgbClr val="FFFF00"/>
                </a:solidFill>
              </a:rPr>
              <a:t>: Disclosures about potential risks associated with the investment.</a:t>
            </a:r>
          </a:p>
          <a:p>
            <a:r>
              <a:rPr lang="en-US" b="1" dirty="0" smtClean="0">
                <a:solidFill>
                  <a:srgbClr val="FFFF00"/>
                </a:solidFill>
              </a:rPr>
              <a:t>Terms of the Issue</a:t>
            </a:r>
            <a:r>
              <a:rPr lang="en-US" dirty="0" smtClean="0">
                <a:solidFill>
                  <a:srgbClr val="FFFF00"/>
                </a:solidFill>
              </a:rPr>
              <a:t>: Information about the type of securities being offered, pricing, and subscription details.</a:t>
            </a:r>
          </a:p>
          <a:p>
            <a:r>
              <a:rPr lang="en-US" b="1" dirty="0" smtClean="0">
                <a:solidFill>
                  <a:srgbClr val="FFFF00"/>
                </a:solidFill>
              </a:rPr>
              <a:t>Purpose:</a:t>
            </a:r>
            <a:endParaRPr lang="en-US" dirty="0" smtClean="0">
              <a:solidFill>
                <a:srgbClr val="FFFF00"/>
              </a:solidFill>
            </a:endParaRPr>
          </a:p>
          <a:p>
            <a:r>
              <a:rPr lang="en-US" dirty="0" smtClean="0">
                <a:solidFill>
                  <a:srgbClr val="FFFF00"/>
                </a:solidFill>
              </a:rPr>
              <a:t>Provides investors with comprehensive information about the investment opportunity.</a:t>
            </a:r>
          </a:p>
          <a:p>
            <a:r>
              <a:rPr lang="en-US" dirty="0" smtClean="0">
                <a:solidFill>
                  <a:srgbClr val="FFFF00"/>
                </a:solidFill>
              </a:rPr>
              <a:t>Ensures transparency and compliance with securities regulations.</a:t>
            </a:r>
          </a:p>
          <a:p>
            <a:r>
              <a:rPr lang="en-US" dirty="0" smtClean="0">
                <a:solidFill>
                  <a:srgbClr val="FFFF00"/>
                </a:solidFill>
              </a:rPr>
              <a:t>Helps potential investors assess the risks and benefits of investing in the company’s securities</a:t>
            </a:r>
            <a:r>
              <a:rPr lang="en-US" dirty="0" smtClean="0">
                <a:solidFill>
                  <a:srgbClr val="FFFF00"/>
                </a:solidFill>
              </a:rPr>
              <a:t>.</a:t>
            </a:r>
            <a:endParaRPr lang="en-US" dirty="0" smtClean="0">
              <a:solidFill>
                <a:srgbClr val="FFFF00"/>
              </a:solidFill>
            </a:endParaRPr>
          </a:p>
        </p:txBody>
      </p:sp>
    </p:spTree>
    <p:extLst>
      <p:ext uri="{BB962C8B-B14F-4D97-AF65-F5344CB8AC3E}">
        <p14:creationId xmlns:p14="http://schemas.microsoft.com/office/powerpoint/2010/main" xmlns="" val="8209834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412</TotalTime>
  <Words>8172</Words>
  <Application>Microsoft Office PowerPoint</Application>
  <PresentationFormat>Custom</PresentationFormat>
  <Paragraphs>441</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Business Environment and Legal Aspects of Business</vt:lpstr>
      <vt:lpstr>1 Michael Porter five Forces Analysis </vt:lpstr>
      <vt:lpstr>Slide 3</vt:lpstr>
      <vt:lpstr>Slide 4</vt:lpstr>
      <vt:lpstr>Slide 5</vt:lpstr>
      <vt:lpstr>2 Types of Business Organizations and SWOT Analysis </vt:lpstr>
      <vt:lpstr>Slide 7</vt:lpstr>
      <vt:lpstr>SWOT  Analysis </vt:lpstr>
      <vt:lpstr>3 Micro and Macro environment</vt:lpstr>
      <vt:lpstr>Macro environment</vt:lpstr>
      <vt:lpstr>4 Business Policy: LPG model </vt:lpstr>
      <vt:lpstr>Slide 12</vt:lpstr>
      <vt:lpstr>5 International forces in business and Factors affecting international business environment </vt:lpstr>
      <vt:lpstr>Slide 14</vt:lpstr>
      <vt:lpstr>Factors Affecting the International Business Environment</vt:lpstr>
      <vt:lpstr>Slide 16</vt:lpstr>
      <vt:lpstr>6 Law of Contract: Definition, Essentials and Types of contracts</vt:lpstr>
      <vt:lpstr>Slide 18</vt:lpstr>
      <vt:lpstr>Slide 19</vt:lpstr>
      <vt:lpstr>Slide 20</vt:lpstr>
      <vt:lpstr>7 Offer and Acceptance definition and Essentials </vt:lpstr>
      <vt:lpstr>Slide 22</vt:lpstr>
      <vt:lpstr>Slide 23</vt:lpstr>
      <vt:lpstr>Slide 24</vt:lpstr>
      <vt:lpstr>8 Companies Act: Definition, Characteristics and Kinds of Companies</vt:lpstr>
      <vt:lpstr>2. Characteristics of a Company</vt:lpstr>
      <vt:lpstr>Slide 27</vt:lpstr>
      <vt:lpstr>Slide 28</vt:lpstr>
      <vt:lpstr>9 Steps in the formation of Company </vt:lpstr>
      <vt:lpstr>Slide 30</vt:lpstr>
      <vt:lpstr>Slide 31</vt:lpstr>
      <vt:lpstr>Slide 32</vt:lpstr>
      <vt:lpstr>10 Resolutions and Meeting Types</vt:lpstr>
      <vt:lpstr>Slide 34</vt:lpstr>
      <vt:lpstr>Slide 35</vt:lpstr>
      <vt:lpstr>Slide 36</vt:lpstr>
      <vt:lpstr>11 Consumer Protection Act Definitions, Aims and objectives </vt:lpstr>
      <vt:lpstr>2. Aims and Objectives</vt:lpstr>
      <vt:lpstr>Slide 39</vt:lpstr>
      <vt:lpstr>12 The Information Technology Act, 2000 Definition/Intro and Digital Signature</vt:lpstr>
      <vt:lpstr>Slide 41</vt:lpstr>
      <vt:lpstr>Slide 42</vt:lpstr>
      <vt:lpstr>Slide 43</vt:lpstr>
      <vt:lpstr>Digital Signature</vt:lpstr>
      <vt:lpstr>Key Features:</vt:lpstr>
      <vt:lpstr>13 Auditor Rights and Liabilities</vt:lpstr>
      <vt:lpstr>Slide 47</vt:lpstr>
      <vt:lpstr>Slide 48</vt:lpstr>
      <vt:lpstr>14 Memorandum of Association, Articles of association, Prospectus</vt:lpstr>
      <vt:lpstr>Slide 50</vt:lpstr>
      <vt:lpstr>2. Articles of Association (AOA)</vt:lpstr>
      <vt:lpstr>3. Prospectus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admin</cp:lastModifiedBy>
  <cp:revision>86</cp:revision>
  <dcterms:created xsi:type="dcterms:W3CDTF">2023-01-29T08:10:00Z</dcterms:created>
  <dcterms:modified xsi:type="dcterms:W3CDTF">2024-08-17T16:41:38Z</dcterms:modified>
</cp:coreProperties>
</file>